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23" r:id="rId2"/>
    <p:sldId id="293" r:id="rId3"/>
    <p:sldId id="295" r:id="rId4"/>
    <p:sldId id="327" r:id="rId5"/>
    <p:sldId id="349" r:id="rId6"/>
    <p:sldId id="359" r:id="rId7"/>
    <p:sldId id="361" r:id="rId8"/>
    <p:sldId id="330" r:id="rId9"/>
    <p:sldId id="344" r:id="rId10"/>
    <p:sldId id="345" r:id="rId11"/>
    <p:sldId id="360" r:id="rId12"/>
    <p:sldId id="329" r:id="rId13"/>
    <p:sldId id="362" r:id="rId14"/>
    <p:sldId id="335" r:id="rId15"/>
    <p:sldId id="350" r:id="rId16"/>
    <p:sldId id="338" r:id="rId17"/>
    <p:sldId id="348" r:id="rId18"/>
    <p:sldId id="351" r:id="rId19"/>
    <p:sldId id="355" r:id="rId20"/>
    <p:sldId id="353" r:id="rId21"/>
    <p:sldId id="334" r:id="rId22"/>
    <p:sldId id="356" r:id="rId23"/>
    <p:sldId id="357" r:id="rId24"/>
    <p:sldId id="352" r:id="rId25"/>
    <p:sldId id="358" r:id="rId26"/>
    <p:sldId id="363" r:id="rId27"/>
    <p:sldId id="341" r:id="rId28"/>
    <p:sldId id="340" r:id="rId29"/>
    <p:sldId id="339" r:id="rId30"/>
    <p:sldId id="333" r:id="rId31"/>
    <p:sldId id="343" r:id="rId32"/>
    <p:sldId id="342" r:id="rId33"/>
    <p:sldId id="364" r:id="rId34"/>
    <p:sldId id="337" r:id="rId35"/>
    <p:sldId id="332" r:id="rId36"/>
    <p:sldId id="336" r:id="rId37"/>
    <p:sldId id="346" r:id="rId38"/>
    <p:sldId id="347" r:id="rId39"/>
    <p:sldId id="365" r:id="rId40"/>
    <p:sldId id="366" r:id="rId41"/>
    <p:sldId id="367" r:id="rId42"/>
    <p:sldId id="3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CA4"/>
    <a:srgbClr val="1F9BD3"/>
    <a:srgbClr val="139FDA"/>
    <a:srgbClr val="069FEC"/>
    <a:srgbClr val="7EA812"/>
    <a:srgbClr val="0873B9"/>
    <a:srgbClr val="3E4C9B"/>
    <a:srgbClr val="88D5FC"/>
    <a:srgbClr val="CC66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CA97D-A277-430A-B09F-B535C02CED7C}" v="634" dt="2023-09-18T21:05:08.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61" autoAdjust="0"/>
    <p:restoredTop sz="94660"/>
  </p:normalViewPr>
  <p:slideViewPr>
    <p:cSldViewPr snapToGrid="0">
      <p:cViewPr varScale="1">
        <p:scale>
          <a:sx n="59" d="100"/>
          <a:sy n="59" d="100"/>
        </p:scale>
        <p:origin x="72" y="600"/>
      </p:cViewPr>
      <p:guideLst>
        <p:guide orient="horz" pos="2160"/>
        <p:guide pos="3840"/>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6D25C2-E73E-445F-9AB7-1DB1C731FF64}" type="datetimeFigureOut">
              <a:rPr lang="en-US" smtClean="0"/>
              <a:t>10/28/2023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CF442-DBE7-4BAC-ACF7-D75621452DF4}" type="slidenum">
              <a:rPr lang="en-US" smtClean="0"/>
              <a:t>‹Nº›</a:t>
            </a:fld>
            <a:endParaRPr lang="en-US" dirty="0"/>
          </a:p>
        </p:txBody>
      </p:sp>
    </p:spTree>
    <p:extLst>
      <p:ext uri="{BB962C8B-B14F-4D97-AF65-F5344CB8AC3E}">
        <p14:creationId xmlns:p14="http://schemas.microsoft.com/office/powerpoint/2010/main" val="89895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F4D77-93D2-466B-AD15-6DB0706EB917}" type="datetimeFigureOut">
              <a:rPr lang="en-US" smtClean="0"/>
              <a:t>10/28/2023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FE8BC-2593-4B05-A319-550D1207BBB5}" type="slidenum">
              <a:rPr lang="en-US" smtClean="0"/>
              <a:t>‹Nº›</a:t>
            </a:fld>
            <a:endParaRPr lang="en-US" dirty="0"/>
          </a:p>
        </p:txBody>
      </p:sp>
    </p:spTree>
    <p:extLst>
      <p:ext uri="{BB962C8B-B14F-4D97-AF65-F5344CB8AC3E}">
        <p14:creationId xmlns:p14="http://schemas.microsoft.com/office/powerpoint/2010/main" val="360117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13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4647753" y="1727468"/>
            <a:ext cx="2887911" cy="2887911"/>
          </a:xfrm>
          <a:custGeom>
            <a:avLst/>
            <a:gdLst>
              <a:gd name="connsiteX0" fmla="*/ 1430883 w 2887911"/>
              <a:gd name="connsiteY0" fmla="*/ 29 h 2887911"/>
              <a:gd name="connsiteX1" fmla="*/ 1921431 w 2887911"/>
              <a:gd name="connsiteY1" fmla="*/ 198037 h 2887911"/>
              <a:gd name="connsiteX2" fmla="*/ 2681026 w 2887911"/>
              <a:gd name="connsiteY2" fmla="*/ 944001 h 2887911"/>
              <a:gd name="connsiteX3" fmla="*/ 2689875 w 2887911"/>
              <a:gd name="connsiteY3" fmla="*/ 1921431 h 2887911"/>
              <a:gd name="connsiteX4" fmla="*/ 1943912 w 2887911"/>
              <a:gd name="connsiteY4" fmla="*/ 2681026 h 2887911"/>
              <a:gd name="connsiteX5" fmla="*/ 966481 w 2887911"/>
              <a:gd name="connsiteY5" fmla="*/ 2689875 h 2887911"/>
              <a:gd name="connsiteX6" fmla="*/ 206887 w 2887911"/>
              <a:gd name="connsiteY6" fmla="*/ 1943912 h 2887911"/>
              <a:gd name="connsiteX7" fmla="*/ 198037 w 2887911"/>
              <a:gd name="connsiteY7" fmla="*/ 966481 h 2887911"/>
              <a:gd name="connsiteX8" fmla="*/ 944001 w 2887911"/>
              <a:gd name="connsiteY8" fmla="*/ 206887 h 2887911"/>
              <a:gd name="connsiteX9" fmla="*/ 1430883 w 2887911"/>
              <a:gd name="connsiteY9" fmla="*/ 29 h 288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11" h="2887911">
                <a:moveTo>
                  <a:pt x="1430883" y="29"/>
                </a:moveTo>
                <a:cubicBezTo>
                  <a:pt x="1607763" y="-1572"/>
                  <a:pt x="1785254" y="64304"/>
                  <a:pt x="1921431" y="198037"/>
                </a:cubicBezTo>
                <a:lnTo>
                  <a:pt x="2681026" y="944001"/>
                </a:lnTo>
                <a:cubicBezTo>
                  <a:pt x="2953379" y="1211467"/>
                  <a:pt x="2957342" y="1649077"/>
                  <a:pt x="2689875" y="1921431"/>
                </a:cubicBezTo>
                <a:lnTo>
                  <a:pt x="1943912" y="2681026"/>
                </a:lnTo>
                <a:cubicBezTo>
                  <a:pt x="1676446" y="2953379"/>
                  <a:pt x="1238835" y="2957342"/>
                  <a:pt x="966481" y="2689875"/>
                </a:cubicBezTo>
                <a:lnTo>
                  <a:pt x="206887" y="1943912"/>
                </a:lnTo>
                <a:cubicBezTo>
                  <a:pt x="-65467" y="1676445"/>
                  <a:pt x="-69429" y="1238835"/>
                  <a:pt x="198037" y="966481"/>
                </a:cubicBezTo>
                <a:lnTo>
                  <a:pt x="944001" y="206887"/>
                </a:lnTo>
                <a:cubicBezTo>
                  <a:pt x="1077734" y="70710"/>
                  <a:pt x="1254003" y="1631"/>
                  <a:pt x="1430883" y="29"/>
                </a:cubicBezTo>
                <a:close/>
              </a:path>
            </a:pathLst>
          </a:custGeom>
        </p:spPr>
        <p:txBody>
          <a:bodyPr wrap="square">
            <a:noAutofit/>
          </a:bodyPr>
          <a:lstStyle/>
          <a:p>
            <a:endParaRPr lang="en-US"/>
          </a:p>
        </p:txBody>
      </p:sp>
      <p:sp>
        <p:nvSpPr>
          <p:cNvPr id="7" name="Picture Placeholder 10"/>
          <p:cNvSpPr>
            <a:spLocks noGrp="1"/>
          </p:cNvSpPr>
          <p:nvPr>
            <p:ph type="pic" sz="quarter" idx="11"/>
          </p:nvPr>
        </p:nvSpPr>
        <p:spPr>
          <a:xfrm>
            <a:off x="8026760" y="1848120"/>
            <a:ext cx="2543576" cy="2543576"/>
          </a:xfrm>
          <a:custGeom>
            <a:avLst/>
            <a:gdLst>
              <a:gd name="connsiteX0" fmla="*/ 1430883 w 2887911"/>
              <a:gd name="connsiteY0" fmla="*/ 29 h 2887911"/>
              <a:gd name="connsiteX1" fmla="*/ 1921431 w 2887911"/>
              <a:gd name="connsiteY1" fmla="*/ 198037 h 2887911"/>
              <a:gd name="connsiteX2" fmla="*/ 2681026 w 2887911"/>
              <a:gd name="connsiteY2" fmla="*/ 944001 h 2887911"/>
              <a:gd name="connsiteX3" fmla="*/ 2689875 w 2887911"/>
              <a:gd name="connsiteY3" fmla="*/ 1921431 h 2887911"/>
              <a:gd name="connsiteX4" fmla="*/ 1943912 w 2887911"/>
              <a:gd name="connsiteY4" fmla="*/ 2681026 h 2887911"/>
              <a:gd name="connsiteX5" fmla="*/ 966481 w 2887911"/>
              <a:gd name="connsiteY5" fmla="*/ 2689875 h 2887911"/>
              <a:gd name="connsiteX6" fmla="*/ 206887 w 2887911"/>
              <a:gd name="connsiteY6" fmla="*/ 1943912 h 2887911"/>
              <a:gd name="connsiteX7" fmla="*/ 198037 w 2887911"/>
              <a:gd name="connsiteY7" fmla="*/ 966481 h 2887911"/>
              <a:gd name="connsiteX8" fmla="*/ 944001 w 2887911"/>
              <a:gd name="connsiteY8" fmla="*/ 206887 h 2887911"/>
              <a:gd name="connsiteX9" fmla="*/ 1430883 w 2887911"/>
              <a:gd name="connsiteY9" fmla="*/ 29 h 288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11" h="2887911">
                <a:moveTo>
                  <a:pt x="1430883" y="29"/>
                </a:moveTo>
                <a:cubicBezTo>
                  <a:pt x="1607763" y="-1572"/>
                  <a:pt x="1785254" y="64304"/>
                  <a:pt x="1921431" y="198037"/>
                </a:cubicBezTo>
                <a:lnTo>
                  <a:pt x="2681026" y="944001"/>
                </a:lnTo>
                <a:cubicBezTo>
                  <a:pt x="2953379" y="1211467"/>
                  <a:pt x="2957342" y="1649077"/>
                  <a:pt x="2689875" y="1921431"/>
                </a:cubicBezTo>
                <a:lnTo>
                  <a:pt x="1943912" y="2681026"/>
                </a:lnTo>
                <a:cubicBezTo>
                  <a:pt x="1676446" y="2953379"/>
                  <a:pt x="1238835" y="2957342"/>
                  <a:pt x="966481" y="2689875"/>
                </a:cubicBezTo>
                <a:lnTo>
                  <a:pt x="206887" y="1943912"/>
                </a:lnTo>
                <a:cubicBezTo>
                  <a:pt x="-65467" y="1676445"/>
                  <a:pt x="-69429" y="1238835"/>
                  <a:pt x="198037" y="966481"/>
                </a:cubicBezTo>
                <a:lnTo>
                  <a:pt x="944001" y="206887"/>
                </a:lnTo>
                <a:cubicBezTo>
                  <a:pt x="1077734" y="70710"/>
                  <a:pt x="1254003" y="1631"/>
                  <a:pt x="1430883" y="29"/>
                </a:cubicBezTo>
                <a:close/>
              </a:path>
            </a:pathLst>
          </a:custGeom>
        </p:spPr>
        <p:txBody>
          <a:bodyPr wrap="square">
            <a:noAutofit/>
          </a:bodyPr>
          <a:lstStyle/>
          <a:p>
            <a:endParaRPr lang="en-US"/>
          </a:p>
        </p:txBody>
      </p:sp>
      <p:sp>
        <p:nvSpPr>
          <p:cNvPr id="8" name="Picture Placeholder 11"/>
          <p:cNvSpPr>
            <a:spLocks noGrp="1"/>
          </p:cNvSpPr>
          <p:nvPr>
            <p:ph type="pic" sz="quarter" idx="12"/>
          </p:nvPr>
        </p:nvSpPr>
        <p:spPr>
          <a:xfrm>
            <a:off x="1613081" y="1848120"/>
            <a:ext cx="2543576" cy="2543576"/>
          </a:xfrm>
          <a:custGeom>
            <a:avLst/>
            <a:gdLst>
              <a:gd name="connsiteX0" fmla="*/ 1430883 w 2887911"/>
              <a:gd name="connsiteY0" fmla="*/ 29 h 2887911"/>
              <a:gd name="connsiteX1" fmla="*/ 1921431 w 2887911"/>
              <a:gd name="connsiteY1" fmla="*/ 198037 h 2887911"/>
              <a:gd name="connsiteX2" fmla="*/ 2681026 w 2887911"/>
              <a:gd name="connsiteY2" fmla="*/ 944001 h 2887911"/>
              <a:gd name="connsiteX3" fmla="*/ 2689875 w 2887911"/>
              <a:gd name="connsiteY3" fmla="*/ 1921431 h 2887911"/>
              <a:gd name="connsiteX4" fmla="*/ 1943912 w 2887911"/>
              <a:gd name="connsiteY4" fmla="*/ 2681026 h 2887911"/>
              <a:gd name="connsiteX5" fmla="*/ 966481 w 2887911"/>
              <a:gd name="connsiteY5" fmla="*/ 2689875 h 2887911"/>
              <a:gd name="connsiteX6" fmla="*/ 206887 w 2887911"/>
              <a:gd name="connsiteY6" fmla="*/ 1943912 h 2887911"/>
              <a:gd name="connsiteX7" fmla="*/ 198037 w 2887911"/>
              <a:gd name="connsiteY7" fmla="*/ 966481 h 2887911"/>
              <a:gd name="connsiteX8" fmla="*/ 944001 w 2887911"/>
              <a:gd name="connsiteY8" fmla="*/ 206887 h 2887911"/>
              <a:gd name="connsiteX9" fmla="*/ 1430883 w 2887911"/>
              <a:gd name="connsiteY9" fmla="*/ 29 h 288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11" h="2887911">
                <a:moveTo>
                  <a:pt x="1430883" y="29"/>
                </a:moveTo>
                <a:cubicBezTo>
                  <a:pt x="1607763" y="-1572"/>
                  <a:pt x="1785254" y="64304"/>
                  <a:pt x="1921431" y="198037"/>
                </a:cubicBezTo>
                <a:lnTo>
                  <a:pt x="2681026" y="944001"/>
                </a:lnTo>
                <a:cubicBezTo>
                  <a:pt x="2953379" y="1211467"/>
                  <a:pt x="2957342" y="1649077"/>
                  <a:pt x="2689875" y="1921431"/>
                </a:cubicBezTo>
                <a:lnTo>
                  <a:pt x="1943912" y="2681026"/>
                </a:lnTo>
                <a:cubicBezTo>
                  <a:pt x="1676446" y="2953379"/>
                  <a:pt x="1238835" y="2957342"/>
                  <a:pt x="966481" y="2689875"/>
                </a:cubicBezTo>
                <a:lnTo>
                  <a:pt x="206887" y="1943912"/>
                </a:lnTo>
                <a:cubicBezTo>
                  <a:pt x="-65467" y="1676445"/>
                  <a:pt x="-69429" y="1238835"/>
                  <a:pt x="198037" y="966481"/>
                </a:cubicBezTo>
                <a:lnTo>
                  <a:pt x="944001" y="206887"/>
                </a:lnTo>
                <a:cubicBezTo>
                  <a:pt x="1077734" y="70710"/>
                  <a:pt x="1254003" y="1631"/>
                  <a:pt x="1430883" y="29"/>
                </a:cubicBezTo>
                <a:close/>
              </a:path>
            </a:pathLst>
          </a:custGeom>
        </p:spPr>
        <p:txBody>
          <a:bodyPr wrap="square">
            <a:noAutofit/>
          </a:bodyPr>
          <a:lstStyle/>
          <a:p>
            <a:endParaRPr lang="en-US"/>
          </a:p>
        </p:txBody>
      </p:sp>
    </p:spTree>
    <p:extLst>
      <p:ext uri="{BB962C8B-B14F-4D97-AF65-F5344CB8AC3E}">
        <p14:creationId xmlns:p14="http://schemas.microsoft.com/office/powerpoint/2010/main" val="835816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0" y="1794728"/>
            <a:ext cx="12192000" cy="3720025"/>
          </a:xfrm>
        </p:spPr>
        <p:txBody>
          <a:bodyPr/>
          <a:lstStyle/>
          <a:p>
            <a:endParaRPr lang="en-US"/>
          </a:p>
        </p:txBody>
      </p:sp>
    </p:spTree>
    <p:extLst>
      <p:ext uri="{BB962C8B-B14F-4D97-AF65-F5344CB8AC3E}">
        <p14:creationId xmlns:p14="http://schemas.microsoft.com/office/powerpoint/2010/main" val="378281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10"/>
          </p:nvPr>
        </p:nvSpPr>
        <p:spPr>
          <a:xfrm>
            <a:off x="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1827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10"/>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64261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6192927" y="0"/>
            <a:ext cx="5999073" cy="6858000"/>
          </a:xfrm>
        </p:spPr>
        <p:txBody>
          <a:bodyPr/>
          <a:lstStyle/>
          <a:p>
            <a:endParaRPr lang="id-ID"/>
          </a:p>
        </p:txBody>
      </p:sp>
    </p:spTree>
    <p:extLst>
      <p:ext uri="{BB962C8B-B14F-4D97-AF65-F5344CB8AC3E}">
        <p14:creationId xmlns:p14="http://schemas.microsoft.com/office/powerpoint/2010/main" val="19199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8450861" y="0"/>
            <a:ext cx="3741139" cy="6858000"/>
          </a:xfrm>
          <a:prstGeom prst="rect">
            <a:avLst/>
          </a:prstGeom>
          <a:effectLst/>
        </p:spPr>
        <p:txBody>
          <a:bodyPr>
            <a:normAutofit/>
          </a:bodyPr>
          <a:lstStyle>
            <a:lvl1pPr marL="0" indent="0">
              <a:buNone/>
              <a:defRPr sz="2400">
                <a:ln>
                  <a:noFill/>
                </a:ln>
                <a:solidFill>
                  <a:schemeClr val="tx1"/>
                </a:solidFill>
              </a:defRPr>
            </a:lvl1pPr>
          </a:lstStyle>
          <a:p>
            <a:endParaRPr lang="en-US" dirty="0"/>
          </a:p>
        </p:txBody>
      </p:sp>
    </p:spTree>
    <p:extLst>
      <p:ext uri="{BB962C8B-B14F-4D97-AF65-F5344CB8AC3E}">
        <p14:creationId xmlns:p14="http://schemas.microsoft.com/office/powerpoint/2010/main" val="1221036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2"/>
          <p:cNvSpPr>
            <a:spLocks noGrp="1"/>
          </p:cNvSpPr>
          <p:nvPr>
            <p:ph type="pic" sz="quarter" idx="24"/>
          </p:nvPr>
        </p:nvSpPr>
        <p:spPr>
          <a:xfrm>
            <a:off x="841028" y="945931"/>
            <a:ext cx="3447151" cy="4966137"/>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25"/>
          </p:nvPr>
        </p:nvSpPr>
        <p:spPr>
          <a:xfrm>
            <a:off x="4407933" y="4215453"/>
            <a:ext cx="1697058" cy="1696616"/>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26"/>
          </p:nvPr>
        </p:nvSpPr>
        <p:spPr>
          <a:xfrm>
            <a:off x="6224745" y="4215453"/>
            <a:ext cx="1697058" cy="1696616"/>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7"/>
          </p:nvPr>
        </p:nvSpPr>
        <p:spPr>
          <a:xfrm>
            <a:off x="8041558" y="4215453"/>
            <a:ext cx="1697058" cy="1696616"/>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8"/>
          </p:nvPr>
        </p:nvSpPr>
        <p:spPr>
          <a:xfrm>
            <a:off x="9858370" y="4215453"/>
            <a:ext cx="1697058" cy="169661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113109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12"/>
          <p:cNvSpPr>
            <a:spLocks noGrp="1"/>
          </p:cNvSpPr>
          <p:nvPr>
            <p:ph type="pic" sz="quarter" idx="12"/>
          </p:nvPr>
        </p:nvSpPr>
        <p:spPr>
          <a:xfrm>
            <a:off x="8902700" y="336550"/>
            <a:ext cx="2908300" cy="6184900"/>
          </a:xfrm>
          <a:prstGeom prst="rect">
            <a:avLst/>
          </a:prstGeom>
        </p:spPr>
        <p:txBody>
          <a:bodyPr wrap="square">
            <a:noAutofit/>
          </a:bodyPr>
          <a:lstStyle/>
          <a:p>
            <a:endParaRPr lang="fr-CA"/>
          </a:p>
        </p:txBody>
      </p:sp>
      <p:sp>
        <p:nvSpPr>
          <p:cNvPr id="7" name="Picture Placeholder 14"/>
          <p:cNvSpPr>
            <a:spLocks noGrp="1"/>
          </p:cNvSpPr>
          <p:nvPr>
            <p:ph type="pic" sz="quarter" idx="11"/>
          </p:nvPr>
        </p:nvSpPr>
        <p:spPr>
          <a:xfrm>
            <a:off x="2857500" y="336550"/>
            <a:ext cx="2908300" cy="6184900"/>
          </a:xfrm>
          <a:prstGeom prst="rect">
            <a:avLst/>
          </a:prstGeom>
        </p:spPr>
        <p:txBody>
          <a:bodyPr wrap="square">
            <a:noAutofit/>
          </a:bodyPr>
          <a:lstStyle/>
          <a:p>
            <a:endParaRPr lang="fr-CA"/>
          </a:p>
        </p:txBody>
      </p:sp>
      <p:sp>
        <p:nvSpPr>
          <p:cNvPr id="8" name="Picture Placeholder 13"/>
          <p:cNvSpPr>
            <a:spLocks noGrp="1"/>
          </p:cNvSpPr>
          <p:nvPr>
            <p:ph type="pic" sz="quarter" idx="10"/>
          </p:nvPr>
        </p:nvSpPr>
        <p:spPr>
          <a:xfrm>
            <a:off x="5880100" y="336550"/>
            <a:ext cx="2908300" cy="6184900"/>
          </a:xfrm>
          <a:prstGeom prst="rect">
            <a:avLst/>
          </a:prstGeom>
        </p:spPr>
        <p:txBody>
          <a:bodyPr wrap="square">
            <a:noAutofit/>
          </a:bodyPr>
          <a:lstStyle/>
          <a:p>
            <a:endParaRPr lang="fr-CA"/>
          </a:p>
        </p:txBody>
      </p:sp>
    </p:spTree>
    <p:extLst>
      <p:ext uri="{BB962C8B-B14F-4D97-AF65-F5344CB8AC3E}">
        <p14:creationId xmlns:p14="http://schemas.microsoft.com/office/powerpoint/2010/main" val="318863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20"/>
          <p:cNvSpPr>
            <a:spLocks noGrp="1"/>
          </p:cNvSpPr>
          <p:nvPr>
            <p:ph type="pic" sz="quarter" idx="10"/>
          </p:nvPr>
        </p:nvSpPr>
        <p:spPr>
          <a:xfrm>
            <a:off x="5334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7" name="Picture Placeholder 21"/>
          <p:cNvSpPr>
            <a:spLocks noGrp="1"/>
          </p:cNvSpPr>
          <p:nvPr>
            <p:ph type="pic" sz="quarter" idx="11"/>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8" name="Picture Placeholder 22"/>
          <p:cNvSpPr>
            <a:spLocks noGrp="1"/>
          </p:cNvSpPr>
          <p:nvPr>
            <p:ph type="pic" sz="quarter" idx="12"/>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9" name="Picture Placeholder 23"/>
          <p:cNvSpPr>
            <a:spLocks noGrp="1"/>
          </p:cNvSpPr>
          <p:nvPr>
            <p:ph type="pic" sz="quarter" idx="13"/>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51551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16"/>
          <p:cNvSpPr>
            <a:spLocks noGrp="1"/>
          </p:cNvSpPr>
          <p:nvPr>
            <p:ph type="pic" sz="quarter" idx="10"/>
          </p:nvPr>
        </p:nvSpPr>
        <p:spPr>
          <a:xfrm>
            <a:off x="6564086" y="0"/>
            <a:ext cx="3374572" cy="3298371"/>
          </a:xfrm>
          <a:custGeom>
            <a:avLst/>
            <a:gdLst>
              <a:gd name="connsiteX0" fmla="*/ 0 w 3374572"/>
              <a:gd name="connsiteY0" fmla="*/ 0 h 3298371"/>
              <a:gd name="connsiteX1" fmla="*/ 3374572 w 3374572"/>
              <a:gd name="connsiteY1" fmla="*/ 0 h 3298371"/>
              <a:gd name="connsiteX2" fmla="*/ 3374572 w 3374572"/>
              <a:gd name="connsiteY2" fmla="*/ 3298371 h 3298371"/>
              <a:gd name="connsiteX3" fmla="*/ 0 w 3374572"/>
              <a:gd name="connsiteY3" fmla="*/ 3298371 h 3298371"/>
            </a:gdLst>
            <a:ahLst/>
            <a:cxnLst>
              <a:cxn ang="0">
                <a:pos x="connsiteX0" y="connsiteY0"/>
              </a:cxn>
              <a:cxn ang="0">
                <a:pos x="connsiteX1" y="connsiteY1"/>
              </a:cxn>
              <a:cxn ang="0">
                <a:pos x="connsiteX2" y="connsiteY2"/>
              </a:cxn>
              <a:cxn ang="0">
                <a:pos x="connsiteX3" y="connsiteY3"/>
              </a:cxn>
            </a:cxnLst>
            <a:rect l="l" t="t" r="r" b="b"/>
            <a:pathLst>
              <a:path w="3374572" h="3298371">
                <a:moveTo>
                  <a:pt x="0" y="0"/>
                </a:moveTo>
                <a:lnTo>
                  <a:pt x="3374572" y="0"/>
                </a:lnTo>
                <a:lnTo>
                  <a:pt x="3374572" y="3298371"/>
                </a:lnTo>
                <a:lnTo>
                  <a:pt x="0" y="3298371"/>
                </a:lnTo>
                <a:close/>
              </a:path>
            </a:pathLst>
          </a:custGeom>
        </p:spPr>
        <p:txBody>
          <a:bodyPr wrap="square">
            <a:noAutofit/>
          </a:bodyPr>
          <a:lstStyle/>
          <a:p>
            <a:endParaRPr lang="en-US" dirty="0"/>
          </a:p>
        </p:txBody>
      </p:sp>
      <p:sp>
        <p:nvSpPr>
          <p:cNvPr id="7" name="Picture Placeholder 15"/>
          <p:cNvSpPr>
            <a:spLocks noGrp="1"/>
          </p:cNvSpPr>
          <p:nvPr>
            <p:ph type="pic" sz="quarter" idx="11"/>
          </p:nvPr>
        </p:nvSpPr>
        <p:spPr>
          <a:xfrm>
            <a:off x="4452256" y="0"/>
            <a:ext cx="2111829" cy="3298371"/>
          </a:xfrm>
          <a:custGeom>
            <a:avLst/>
            <a:gdLst>
              <a:gd name="connsiteX0" fmla="*/ 0 w 2111829"/>
              <a:gd name="connsiteY0" fmla="*/ 0 h 3298371"/>
              <a:gd name="connsiteX1" fmla="*/ 2111829 w 2111829"/>
              <a:gd name="connsiteY1" fmla="*/ 0 h 3298371"/>
              <a:gd name="connsiteX2" fmla="*/ 2111829 w 2111829"/>
              <a:gd name="connsiteY2" fmla="*/ 3298371 h 3298371"/>
              <a:gd name="connsiteX3" fmla="*/ 0 w 2111829"/>
              <a:gd name="connsiteY3" fmla="*/ 3298371 h 3298371"/>
            </a:gdLst>
            <a:ahLst/>
            <a:cxnLst>
              <a:cxn ang="0">
                <a:pos x="connsiteX0" y="connsiteY0"/>
              </a:cxn>
              <a:cxn ang="0">
                <a:pos x="connsiteX1" y="connsiteY1"/>
              </a:cxn>
              <a:cxn ang="0">
                <a:pos x="connsiteX2" y="connsiteY2"/>
              </a:cxn>
              <a:cxn ang="0">
                <a:pos x="connsiteX3" y="connsiteY3"/>
              </a:cxn>
            </a:cxnLst>
            <a:rect l="l" t="t" r="r" b="b"/>
            <a:pathLst>
              <a:path w="2111829" h="3298371">
                <a:moveTo>
                  <a:pt x="0" y="0"/>
                </a:moveTo>
                <a:lnTo>
                  <a:pt x="2111829" y="0"/>
                </a:lnTo>
                <a:lnTo>
                  <a:pt x="2111829" y="3298371"/>
                </a:lnTo>
                <a:lnTo>
                  <a:pt x="0" y="3298371"/>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4452257" y="3298371"/>
            <a:ext cx="5486401" cy="3559629"/>
          </a:xfrm>
          <a:custGeom>
            <a:avLst/>
            <a:gdLst>
              <a:gd name="connsiteX0" fmla="*/ 0 w 5486401"/>
              <a:gd name="connsiteY0" fmla="*/ 0 h 3559629"/>
              <a:gd name="connsiteX1" fmla="*/ 5486401 w 5486401"/>
              <a:gd name="connsiteY1" fmla="*/ 0 h 3559629"/>
              <a:gd name="connsiteX2" fmla="*/ 5486401 w 5486401"/>
              <a:gd name="connsiteY2" fmla="*/ 3559629 h 3559629"/>
              <a:gd name="connsiteX3" fmla="*/ 0 w 5486401"/>
              <a:gd name="connsiteY3" fmla="*/ 3559629 h 3559629"/>
            </a:gdLst>
            <a:ahLst/>
            <a:cxnLst>
              <a:cxn ang="0">
                <a:pos x="connsiteX0" y="connsiteY0"/>
              </a:cxn>
              <a:cxn ang="0">
                <a:pos x="connsiteX1" y="connsiteY1"/>
              </a:cxn>
              <a:cxn ang="0">
                <a:pos x="connsiteX2" y="connsiteY2"/>
              </a:cxn>
              <a:cxn ang="0">
                <a:pos x="connsiteX3" y="connsiteY3"/>
              </a:cxn>
            </a:cxnLst>
            <a:rect l="l" t="t" r="r" b="b"/>
            <a:pathLst>
              <a:path w="5486401" h="3559629">
                <a:moveTo>
                  <a:pt x="0" y="0"/>
                </a:moveTo>
                <a:lnTo>
                  <a:pt x="5486401" y="0"/>
                </a:lnTo>
                <a:lnTo>
                  <a:pt x="5486401" y="3559629"/>
                </a:lnTo>
                <a:lnTo>
                  <a:pt x="0" y="3559629"/>
                </a:lnTo>
                <a:close/>
              </a:path>
            </a:pathLst>
          </a:custGeom>
        </p:spPr>
        <p:txBody>
          <a:bodyPr wrap="square">
            <a:noAutofit/>
          </a:bodyPr>
          <a:lstStyle/>
          <a:p>
            <a:endParaRPr lang="en-US" dirty="0"/>
          </a:p>
        </p:txBody>
      </p:sp>
      <p:sp>
        <p:nvSpPr>
          <p:cNvPr id="9" name="Picture Placeholder 14"/>
          <p:cNvSpPr>
            <a:spLocks noGrp="1"/>
          </p:cNvSpPr>
          <p:nvPr>
            <p:ph type="pic" sz="quarter" idx="13"/>
          </p:nvPr>
        </p:nvSpPr>
        <p:spPr>
          <a:xfrm>
            <a:off x="9938658" y="0"/>
            <a:ext cx="2253342" cy="6858000"/>
          </a:xfrm>
          <a:custGeom>
            <a:avLst/>
            <a:gdLst>
              <a:gd name="connsiteX0" fmla="*/ 0 w 2253342"/>
              <a:gd name="connsiteY0" fmla="*/ 0 h 6858000"/>
              <a:gd name="connsiteX1" fmla="*/ 2253342 w 2253342"/>
              <a:gd name="connsiteY1" fmla="*/ 0 h 6858000"/>
              <a:gd name="connsiteX2" fmla="*/ 2253342 w 2253342"/>
              <a:gd name="connsiteY2" fmla="*/ 6858000 h 6858000"/>
              <a:gd name="connsiteX3" fmla="*/ 0 w 22533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53342" h="6858000">
                <a:moveTo>
                  <a:pt x="0" y="0"/>
                </a:moveTo>
                <a:lnTo>
                  <a:pt x="2253342" y="0"/>
                </a:lnTo>
                <a:lnTo>
                  <a:pt x="225334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2068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1354028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594121" y="869783"/>
            <a:ext cx="3085722" cy="4747090"/>
          </a:xfrm>
          <a:prstGeom prst="rect">
            <a:avLst/>
          </a:prstGeom>
        </p:spPr>
      </p:pic>
      <p:sp>
        <p:nvSpPr>
          <p:cNvPr id="5" name="Picture Placeholder 15"/>
          <p:cNvSpPr>
            <a:spLocks noGrp="1"/>
          </p:cNvSpPr>
          <p:nvPr>
            <p:ph type="pic" sz="quarter" idx="12"/>
          </p:nvPr>
        </p:nvSpPr>
        <p:spPr>
          <a:xfrm>
            <a:off x="5165243" y="1588237"/>
            <a:ext cx="1896490" cy="3276140"/>
          </a:xfrm>
          <a:custGeom>
            <a:avLst/>
            <a:gdLst>
              <a:gd name="connsiteX0" fmla="*/ 0 w 1896490"/>
              <a:gd name="connsiteY0" fmla="*/ 0 h 3276140"/>
              <a:gd name="connsiteX1" fmla="*/ 1896490 w 1896490"/>
              <a:gd name="connsiteY1" fmla="*/ 0 h 3276140"/>
              <a:gd name="connsiteX2" fmla="*/ 1896490 w 1896490"/>
              <a:gd name="connsiteY2" fmla="*/ 3276140 h 3276140"/>
              <a:gd name="connsiteX3" fmla="*/ 0 w 1896490"/>
              <a:gd name="connsiteY3" fmla="*/ 3276140 h 3276140"/>
            </a:gdLst>
            <a:ahLst/>
            <a:cxnLst>
              <a:cxn ang="0">
                <a:pos x="connsiteX0" y="connsiteY0"/>
              </a:cxn>
              <a:cxn ang="0">
                <a:pos x="connsiteX1" y="connsiteY1"/>
              </a:cxn>
              <a:cxn ang="0">
                <a:pos x="connsiteX2" y="connsiteY2"/>
              </a:cxn>
              <a:cxn ang="0">
                <a:pos x="connsiteX3" y="connsiteY3"/>
              </a:cxn>
            </a:cxnLst>
            <a:rect l="l" t="t" r="r" b="b"/>
            <a:pathLst>
              <a:path w="1896490" h="3276140">
                <a:moveTo>
                  <a:pt x="0" y="0"/>
                </a:moveTo>
                <a:lnTo>
                  <a:pt x="1896490" y="0"/>
                </a:lnTo>
                <a:lnTo>
                  <a:pt x="1896490" y="3276140"/>
                </a:lnTo>
                <a:lnTo>
                  <a:pt x="0" y="3276140"/>
                </a:lnTo>
                <a:close/>
              </a:path>
            </a:pathLst>
          </a:custGeom>
        </p:spPr>
        <p:txBody>
          <a:bodyPr wrap="square">
            <a:noAutofit/>
          </a:bodyPr>
          <a:lstStyle>
            <a:lvl1pPr>
              <a:defRPr sz="1600"/>
            </a:lvl1pPr>
          </a:lstStyle>
          <a:p>
            <a:endParaRPr lang="en-US" dirty="0"/>
          </a:p>
        </p:txBody>
      </p:sp>
    </p:spTree>
    <p:extLst>
      <p:ext uri="{BB962C8B-B14F-4D97-AF65-F5344CB8AC3E}">
        <p14:creationId xmlns:p14="http://schemas.microsoft.com/office/powerpoint/2010/main" val="1996269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129" y="506186"/>
            <a:ext cx="6775845" cy="5938830"/>
          </a:xfrm>
          <a:prstGeom prst="rect">
            <a:avLst/>
          </a:prstGeom>
        </p:spPr>
      </p:pic>
      <p:sp>
        <p:nvSpPr>
          <p:cNvPr id="6" name="Picture Placeholder 5"/>
          <p:cNvSpPr>
            <a:spLocks noGrp="1"/>
          </p:cNvSpPr>
          <p:nvPr>
            <p:ph type="pic" sz="quarter" idx="10"/>
          </p:nvPr>
        </p:nvSpPr>
        <p:spPr>
          <a:xfrm>
            <a:off x="1094014" y="1338943"/>
            <a:ext cx="4963886" cy="2792186"/>
          </a:xfrm>
          <a:custGeom>
            <a:avLst/>
            <a:gdLst>
              <a:gd name="connsiteX0" fmla="*/ 0 w 4963886"/>
              <a:gd name="connsiteY0" fmla="*/ 0 h 2792186"/>
              <a:gd name="connsiteX1" fmla="*/ 4963886 w 4963886"/>
              <a:gd name="connsiteY1" fmla="*/ 0 h 2792186"/>
              <a:gd name="connsiteX2" fmla="*/ 4963886 w 4963886"/>
              <a:gd name="connsiteY2" fmla="*/ 2792186 h 2792186"/>
              <a:gd name="connsiteX3" fmla="*/ 0 w 4963886"/>
              <a:gd name="connsiteY3" fmla="*/ 2792186 h 2792186"/>
            </a:gdLst>
            <a:ahLst/>
            <a:cxnLst>
              <a:cxn ang="0">
                <a:pos x="connsiteX0" y="connsiteY0"/>
              </a:cxn>
              <a:cxn ang="0">
                <a:pos x="connsiteX1" y="connsiteY1"/>
              </a:cxn>
              <a:cxn ang="0">
                <a:pos x="connsiteX2" y="connsiteY2"/>
              </a:cxn>
              <a:cxn ang="0">
                <a:pos x="connsiteX3" y="connsiteY3"/>
              </a:cxn>
            </a:cxnLst>
            <a:rect l="l" t="t" r="r" b="b"/>
            <a:pathLst>
              <a:path w="4963886" h="2792186">
                <a:moveTo>
                  <a:pt x="0" y="0"/>
                </a:moveTo>
                <a:lnTo>
                  <a:pt x="4963886" y="0"/>
                </a:lnTo>
                <a:lnTo>
                  <a:pt x="4963886" y="2792186"/>
                </a:lnTo>
                <a:lnTo>
                  <a:pt x="0" y="2792186"/>
                </a:lnTo>
                <a:close/>
              </a:path>
            </a:pathLst>
          </a:custGeom>
        </p:spPr>
        <p:txBody>
          <a:bodyPr wrap="square">
            <a:noAutofit/>
          </a:bodyPr>
          <a:lstStyle>
            <a:lvl1pPr>
              <a:defRPr sz="1800"/>
            </a:lvl1pPr>
          </a:lstStyle>
          <a:p>
            <a:endParaRPr lang="en-US"/>
          </a:p>
        </p:txBody>
      </p:sp>
    </p:spTree>
    <p:extLst>
      <p:ext uri="{BB962C8B-B14F-4D97-AF65-F5344CB8AC3E}">
        <p14:creationId xmlns:p14="http://schemas.microsoft.com/office/powerpoint/2010/main" val="34664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6095925" y="728663"/>
            <a:ext cx="5400675" cy="5400638"/>
          </a:xfrm>
          <a:prstGeom prst="snip1Rect">
            <a:avLst/>
          </a:prstGeom>
          <a:noFill/>
        </p:spPr>
        <p:txBody>
          <a:bodyPr/>
          <a:lstStyle/>
          <a:p>
            <a:endParaRPr lang="id-ID"/>
          </a:p>
        </p:txBody>
      </p:sp>
    </p:spTree>
    <p:extLst>
      <p:ext uri="{BB962C8B-B14F-4D97-AF65-F5344CB8AC3E}">
        <p14:creationId xmlns:p14="http://schemas.microsoft.com/office/powerpoint/2010/main" val="123339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3791744" y="0"/>
            <a:ext cx="8400256" cy="6858000"/>
          </a:xfrm>
          <a:prstGeom prst="rect">
            <a:avLst/>
          </a:prstGeom>
          <a:noFill/>
        </p:spPr>
        <p:txBody>
          <a:bodyPr/>
          <a:lstStyle>
            <a:lvl1pPr>
              <a:defRPr sz="2700"/>
            </a:lvl1pPr>
          </a:lstStyle>
          <a:p>
            <a:endParaRPr lang="id-ID" dirty="0"/>
          </a:p>
        </p:txBody>
      </p:sp>
    </p:spTree>
    <p:extLst>
      <p:ext uri="{BB962C8B-B14F-4D97-AF65-F5344CB8AC3E}">
        <p14:creationId xmlns:p14="http://schemas.microsoft.com/office/powerpoint/2010/main" val="241717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695325" y="728700"/>
            <a:ext cx="5400675" cy="5409258"/>
          </a:xfrm>
          <a:prstGeom prst="rect">
            <a:avLst/>
          </a:prstGeom>
          <a:noFill/>
        </p:spPr>
        <p:txBody>
          <a:bodyPr/>
          <a:lstStyle/>
          <a:p>
            <a:endParaRPr lang="id-ID"/>
          </a:p>
        </p:txBody>
      </p:sp>
    </p:spTree>
    <p:extLst>
      <p:ext uri="{BB962C8B-B14F-4D97-AF65-F5344CB8AC3E}">
        <p14:creationId xmlns:p14="http://schemas.microsoft.com/office/powerpoint/2010/main" val="117788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0"/>
            <a:ext cx="12192000" cy="2899954"/>
          </a:xfrm>
          <a:prstGeom prst="rect">
            <a:avLst/>
          </a:prstGeom>
          <a:noFill/>
        </p:spPr>
        <p:txBody>
          <a:bodyPr/>
          <a:lstStyle>
            <a:lvl1pPr>
              <a:defRPr sz="2700"/>
            </a:lvl1pPr>
          </a:lstStyle>
          <a:p>
            <a:endParaRPr lang="id-ID" dirty="0"/>
          </a:p>
        </p:txBody>
      </p:sp>
    </p:spTree>
    <p:extLst>
      <p:ext uri="{BB962C8B-B14F-4D97-AF65-F5344CB8AC3E}">
        <p14:creationId xmlns:p14="http://schemas.microsoft.com/office/powerpoint/2010/main" val="10047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4556235" y="1"/>
            <a:ext cx="7635764" cy="6449771"/>
          </a:xfrm>
          <a:custGeom>
            <a:avLst/>
            <a:gdLst>
              <a:gd name="connsiteX0" fmla="*/ 494615 w 7635764"/>
              <a:gd name="connsiteY0" fmla="*/ 0 h 6449771"/>
              <a:gd name="connsiteX1" fmla="*/ 7635764 w 7635764"/>
              <a:gd name="connsiteY1" fmla="*/ 0 h 6449771"/>
              <a:gd name="connsiteX2" fmla="*/ 7635764 w 7635764"/>
              <a:gd name="connsiteY2" fmla="*/ 5469285 h 6449771"/>
              <a:gd name="connsiteX3" fmla="*/ 7127168 w 7635764"/>
              <a:gd name="connsiteY3" fmla="*/ 5679483 h 6449771"/>
              <a:gd name="connsiteX4" fmla="*/ 5265287 w 7635764"/>
              <a:gd name="connsiteY4" fmla="*/ 6449771 h 6449771"/>
              <a:gd name="connsiteX5" fmla="*/ 3404198 w 7635764"/>
              <a:gd name="connsiteY5" fmla="*/ 5679483 h 6449771"/>
              <a:gd name="connsiteX6" fmla="*/ 1542317 w 7635764"/>
              <a:gd name="connsiteY6" fmla="*/ 4909987 h 6449771"/>
              <a:gd name="connsiteX7" fmla="*/ 770764 w 7635764"/>
              <a:gd name="connsiteY7" fmla="*/ 3051163 h 6449771"/>
              <a:gd name="connsiteX8" fmla="*/ 0 w 7635764"/>
              <a:gd name="connsiteY8" fmla="*/ 1192339 h 644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764" h="6449771">
                <a:moveTo>
                  <a:pt x="494615" y="0"/>
                </a:moveTo>
                <a:lnTo>
                  <a:pt x="7635764" y="0"/>
                </a:lnTo>
                <a:lnTo>
                  <a:pt x="7635764" y="5469285"/>
                </a:lnTo>
                <a:lnTo>
                  <a:pt x="7127168" y="5679483"/>
                </a:lnTo>
                <a:lnTo>
                  <a:pt x="5265287" y="6449771"/>
                </a:lnTo>
                <a:lnTo>
                  <a:pt x="3404198" y="5679483"/>
                </a:lnTo>
                <a:lnTo>
                  <a:pt x="1542317" y="4909987"/>
                </a:lnTo>
                <a:lnTo>
                  <a:pt x="770764" y="3051163"/>
                </a:lnTo>
                <a:lnTo>
                  <a:pt x="0" y="1192339"/>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9656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0" y="1"/>
            <a:ext cx="7635764" cy="6449771"/>
          </a:xfrm>
          <a:custGeom>
            <a:avLst/>
            <a:gdLst>
              <a:gd name="connsiteX0" fmla="*/ 0 w 7635764"/>
              <a:gd name="connsiteY0" fmla="*/ 0 h 6449771"/>
              <a:gd name="connsiteX1" fmla="*/ 7141149 w 7635764"/>
              <a:gd name="connsiteY1" fmla="*/ 0 h 6449771"/>
              <a:gd name="connsiteX2" fmla="*/ 7635764 w 7635764"/>
              <a:gd name="connsiteY2" fmla="*/ 1192339 h 6449771"/>
              <a:gd name="connsiteX3" fmla="*/ 6865002 w 7635764"/>
              <a:gd name="connsiteY3" fmla="*/ 3051163 h 6449771"/>
              <a:gd name="connsiteX4" fmla="*/ 6093447 w 7635764"/>
              <a:gd name="connsiteY4" fmla="*/ 4909987 h 6449771"/>
              <a:gd name="connsiteX5" fmla="*/ 4231566 w 7635764"/>
              <a:gd name="connsiteY5" fmla="*/ 5679483 h 6449771"/>
              <a:gd name="connsiteX6" fmla="*/ 2370477 w 7635764"/>
              <a:gd name="connsiteY6" fmla="*/ 6449771 h 6449771"/>
              <a:gd name="connsiteX7" fmla="*/ 508596 w 7635764"/>
              <a:gd name="connsiteY7" fmla="*/ 5679483 h 6449771"/>
              <a:gd name="connsiteX8" fmla="*/ 0 w 7635764"/>
              <a:gd name="connsiteY8" fmla="*/ 5469285 h 644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764" h="6449771">
                <a:moveTo>
                  <a:pt x="0" y="0"/>
                </a:moveTo>
                <a:lnTo>
                  <a:pt x="7141149" y="0"/>
                </a:lnTo>
                <a:lnTo>
                  <a:pt x="7635764" y="1192339"/>
                </a:lnTo>
                <a:lnTo>
                  <a:pt x="6865002" y="3051163"/>
                </a:lnTo>
                <a:lnTo>
                  <a:pt x="6093447" y="4909987"/>
                </a:lnTo>
                <a:lnTo>
                  <a:pt x="4231566" y="5679483"/>
                </a:lnTo>
                <a:lnTo>
                  <a:pt x="2370477" y="6449771"/>
                </a:lnTo>
                <a:lnTo>
                  <a:pt x="508596" y="5679483"/>
                </a:lnTo>
                <a:lnTo>
                  <a:pt x="0" y="5469285"/>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370108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676295" y="717593"/>
            <a:ext cx="4881479" cy="5509314"/>
          </a:xfrm>
          <a:custGeom>
            <a:avLst/>
            <a:gdLst>
              <a:gd name="connsiteX0" fmla="*/ 1069182 w 2138363"/>
              <a:gd name="connsiteY0" fmla="*/ 0 h 2413390"/>
              <a:gd name="connsiteX1" fmla="*/ 1157505 w 2138363"/>
              <a:gd name="connsiteY1" fmla="*/ 20845 h 2413390"/>
              <a:gd name="connsiteX2" fmla="*/ 2050039 w 2138363"/>
              <a:gd name="connsiteY2" fmla="*/ 539654 h 2413390"/>
              <a:gd name="connsiteX3" fmla="*/ 2138363 w 2138363"/>
              <a:gd name="connsiteY3" fmla="*/ 692518 h 2413390"/>
              <a:gd name="connsiteX4" fmla="*/ 2138363 w 2138363"/>
              <a:gd name="connsiteY4" fmla="*/ 1720873 h 2413390"/>
              <a:gd name="connsiteX5" fmla="*/ 2050039 w 2138363"/>
              <a:gd name="connsiteY5" fmla="*/ 1878368 h 2413390"/>
              <a:gd name="connsiteX6" fmla="*/ 1157505 w 2138363"/>
              <a:gd name="connsiteY6" fmla="*/ 2392546 h 2413390"/>
              <a:gd name="connsiteX7" fmla="*/ 980858 w 2138363"/>
              <a:gd name="connsiteY7" fmla="*/ 2392546 h 2413390"/>
              <a:gd name="connsiteX8" fmla="*/ 88324 w 2138363"/>
              <a:gd name="connsiteY8" fmla="*/ 1878368 h 2413390"/>
              <a:gd name="connsiteX9" fmla="*/ 0 w 2138363"/>
              <a:gd name="connsiteY9" fmla="*/ 1720873 h 2413390"/>
              <a:gd name="connsiteX10" fmla="*/ 0 w 2138363"/>
              <a:gd name="connsiteY10" fmla="*/ 692518 h 2413390"/>
              <a:gd name="connsiteX11" fmla="*/ 88324 w 2138363"/>
              <a:gd name="connsiteY11" fmla="*/ 539654 h 2413390"/>
              <a:gd name="connsiteX12" fmla="*/ 980858 w 2138363"/>
              <a:gd name="connsiteY12" fmla="*/ 20845 h 2413390"/>
              <a:gd name="connsiteX13" fmla="*/ 1069182 w 2138363"/>
              <a:gd name="connsiteY13" fmla="*/ 0 h 241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363" h="2413390">
                <a:moveTo>
                  <a:pt x="1069182" y="0"/>
                </a:moveTo>
                <a:cubicBezTo>
                  <a:pt x="1099398" y="0"/>
                  <a:pt x="1129614" y="6948"/>
                  <a:pt x="1157505" y="20845"/>
                </a:cubicBezTo>
                <a:cubicBezTo>
                  <a:pt x="2050039" y="539654"/>
                  <a:pt x="2050039" y="539654"/>
                  <a:pt x="2050039" y="539654"/>
                </a:cubicBezTo>
                <a:cubicBezTo>
                  <a:pt x="2105823" y="572080"/>
                  <a:pt x="2138363" y="627667"/>
                  <a:pt x="2138363" y="692518"/>
                </a:cubicBezTo>
                <a:cubicBezTo>
                  <a:pt x="2138363" y="1720873"/>
                  <a:pt x="2138363" y="1720873"/>
                  <a:pt x="2138363" y="1720873"/>
                </a:cubicBezTo>
                <a:cubicBezTo>
                  <a:pt x="2138363" y="1785724"/>
                  <a:pt x="2105823" y="1845943"/>
                  <a:pt x="2050039" y="1878368"/>
                </a:cubicBezTo>
                <a:cubicBezTo>
                  <a:pt x="1157505" y="2392546"/>
                  <a:pt x="1157505" y="2392546"/>
                  <a:pt x="1157505" y="2392546"/>
                </a:cubicBezTo>
                <a:cubicBezTo>
                  <a:pt x="1101722" y="2420339"/>
                  <a:pt x="1036641" y="2420339"/>
                  <a:pt x="980858" y="2392546"/>
                </a:cubicBezTo>
                <a:cubicBezTo>
                  <a:pt x="88324" y="1878368"/>
                  <a:pt x="88324" y="1878368"/>
                  <a:pt x="88324" y="1878368"/>
                </a:cubicBezTo>
                <a:cubicBezTo>
                  <a:pt x="32540" y="1845943"/>
                  <a:pt x="0" y="1785724"/>
                  <a:pt x="0" y="1720873"/>
                </a:cubicBezTo>
                <a:cubicBezTo>
                  <a:pt x="0" y="692518"/>
                  <a:pt x="0" y="692518"/>
                  <a:pt x="0" y="692518"/>
                </a:cubicBezTo>
                <a:cubicBezTo>
                  <a:pt x="0" y="627667"/>
                  <a:pt x="32540" y="572080"/>
                  <a:pt x="88324" y="539654"/>
                </a:cubicBezTo>
                <a:cubicBezTo>
                  <a:pt x="980858" y="20845"/>
                  <a:pt x="980858" y="20845"/>
                  <a:pt x="980858" y="20845"/>
                </a:cubicBezTo>
                <a:cubicBezTo>
                  <a:pt x="1008750" y="6948"/>
                  <a:pt x="1038966" y="0"/>
                  <a:pt x="1069182" y="0"/>
                </a:cubicBezTo>
                <a:close/>
              </a:path>
            </a:pathLst>
          </a:custGeom>
          <a:noFill/>
        </p:spPr>
        <p:txBody>
          <a:bodyPr wrap="square">
            <a:noAutofit/>
          </a:bodyPr>
          <a:lstStyle>
            <a:lvl1pPr>
              <a:defRPr sz="1600">
                <a:solidFill>
                  <a:schemeClr val="bg1"/>
                </a:solidFill>
              </a:defRPr>
            </a:lvl1pPr>
          </a:lstStyle>
          <a:p>
            <a:endParaRPr lang="en-US"/>
          </a:p>
        </p:txBody>
      </p:sp>
    </p:spTree>
    <p:extLst>
      <p:ext uri="{BB962C8B-B14F-4D97-AF65-F5344CB8AC3E}">
        <p14:creationId xmlns:p14="http://schemas.microsoft.com/office/powerpoint/2010/main" val="3852316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9939F-90BB-479E-BA17-A2F114CD475E}" type="datetimeFigureOut">
              <a:rPr lang="en-US" smtClean="0"/>
              <a:t>10/28/2023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58193-C1D2-4823-A3E4-7D9CB71B570F}" type="slidenum">
              <a:rPr lang="en-US" smtClean="0"/>
              <a:t>‹Nº›</a:t>
            </a:fld>
            <a:endParaRPr lang="en-US" dirty="0"/>
          </a:p>
        </p:txBody>
      </p:sp>
    </p:spTree>
    <p:extLst>
      <p:ext uri="{BB962C8B-B14F-4D97-AF65-F5344CB8AC3E}">
        <p14:creationId xmlns:p14="http://schemas.microsoft.com/office/powerpoint/2010/main" val="2996425818"/>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5" r:id="rId18"/>
    <p:sldLayoutId id="2147483666"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5.svg"/><Relationship Id="rId7" Type="http://schemas.openxmlformats.org/officeDocument/2006/relationships/image" Target="../media/image37.png"/><Relationship Id="rId12" Type="http://schemas.openxmlformats.org/officeDocument/2006/relationships/image" Target="../media/image370.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30.png"/><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40.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50.png"/><Relationship Id="rId26" Type="http://schemas.openxmlformats.org/officeDocument/2006/relationships/slide" Target="slide23.xml"/><Relationship Id="rId3" Type="http://schemas.openxmlformats.org/officeDocument/2006/relationships/image" Target="../media/image47.svg"/><Relationship Id="rId21" Type="http://schemas.openxmlformats.org/officeDocument/2006/relationships/image" Target="../media/image560.png"/><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slide" Target="slide21.xml"/><Relationship Id="rId25" Type="http://schemas.openxmlformats.org/officeDocument/2006/relationships/image" Target="../media/image58.png"/><Relationship Id="rId33" Type="http://schemas.openxmlformats.org/officeDocument/2006/relationships/image" Target="../media/image600.png"/><Relationship Id="rId2" Type="http://schemas.openxmlformats.org/officeDocument/2006/relationships/image" Target="../media/image46.png"/><Relationship Id="rId16" Type="http://schemas.openxmlformats.org/officeDocument/2006/relationships/image" Target="../media/image55.png"/><Relationship Id="rId20" Type="http://schemas.openxmlformats.org/officeDocument/2006/relationships/slide" Target="slide19.xml"/><Relationship Id="rId29" Type="http://schemas.openxmlformats.org/officeDocument/2006/relationships/slide" Target="slide24.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slide" Target="slide18.xml"/><Relationship Id="rId24" Type="http://schemas.openxmlformats.org/officeDocument/2006/relationships/image" Target="../media/image570.png"/><Relationship Id="rId32" Type="http://schemas.openxmlformats.org/officeDocument/2006/relationships/slide" Target="slide25.xml"/><Relationship Id="rId5" Type="http://schemas.openxmlformats.org/officeDocument/2006/relationships/slide" Target="slide16.xml"/><Relationship Id="rId15" Type="http://schemas.openxmlformats.org/officeDocument/2006/relationships/image" Target="../media/image540.png"/><Relationship Id="rId23" Type="http://schemas.openxmlformats.org/officeDocument/2006/relationships/slide" Target="slide22.xml"/><Relationship Id="rId28" Type="http://schemas.openxmlformats.org/officeDocument/2006/relationships/image" Target="../media/image59.png"/><Relationship Id="rId10" Type="http://schemas.openxmlformats.org/officeDocument/2006/relationships/image" Target="../media/image50.png"/><Relationship Id="rId19" Type="http://schemas.openxmlformats.org/officeDocument/2006/relationships/image" Target="../media/image56.png"/><Relationship Id="rId31"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slide" Target="slide20.xml"/><Relationship Id="rId22" Type="http://schemas.openxmlformats.org/officeDocument/2006/relationships/image" Target="../media/image57.png"/><Relationship Id="rId27" Type="http://schemas.openxmlformats.org/officeDocument/2006/relationships/image" Target="../media/image580.png"/><Relationship Id="rId30" Type="http://schemas.openxmlformats.org/officeDocument/2006/relationships/image" Target="../media/image590.png"/><Relationship Id="rId8"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83.png"/><Relationship Id="rId18" Type="http://schemas.openxmlformats.org/officeDocument/2006/relationships/image" Target="../media/image820.png"/><Relationship Id="rId3" Type="http://schemas.openxmlformats.org/officeDocument/2006/relationships/image" Target="../media/image79.svg"/><Relationship Id="rId21" Type="http://schemas.openxmlformats.org/officeDocument/2006/relationships/image" Target="../media/image830.png"/><Relationship Id="rId7" Type="http://schemas.openxmlformats.org/officeDocument/2006/relationships/image" Target="../media/image81.png"/><Relationship Id="rId12" Type="http://schemas.openxmlformats.org/officeDocument/2006/relationships/image" Target="../media/image800.png"/><Relationship Id="rId17" Type="http://schemas.openxmlformats.org/officeDocument/2006/relationships/slide" Target="slide32.xml"/><Relationship Id="rId2" Type="http://schemas.openxmlformats.org/officeDocument/2006/relationships/image" Target="../media/image78.png"/><Relationship Id="rId16" Type="http://schemas.openxmlformats.org/officeDocument/2006/relationships/image" Target="../media/image84.png"/><Relationship Id="rId20" Type="http://schemas.openxmlformats.org/officeDocument/2006/relationships/slide" Target="slide31.xml"/><Relationship Id="rId1" Type="http://schemas.openxmlformats.org/officeDocument/2006/relationships/slideLayout" Target="../slideLayouts/slideLayout5.xml"/><Relationship Id="rId6" Type="http://schemas.openxmlformats.org/officeDocument/2006/relationships/image" Target="../media/image780.png"/><Relationship Id="rId11" Type="http://schemas.openxmlformats.org/officeDocument/2006/relationships/slide" Target="slide29.xml"/><Relationship Id="rId5" Type="http://schemas.openxmlformats.org/officeDocument/2006/relationships/slide" Target="slide27.xml"/><Relationship Id="rId15" Type="http://schemas.openxmlformats.org/officeDocument/2006/relationships/image" Target="../media/image810.png"/><Relationship Id="rId10" Type="http://schemas.openxmlformats.org/officeDocument/2006/relationships/image" Target="../media/image82.png"/><Relationship Id="rId19"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79.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slide" Target="slide36.xml"/><Relationship Id="rId3" Type="http://schemas.openxmlformats.org/officeDocument/2006/relationships/image" Target="../media/image94.svg"/><Relationship Id="rId7" Type="http://schemas.openxmlformats.org/officeDocument/2006/relationships/image" Target="../media/image96.png"/><Relationship Id="rId12" Type="http://schemas.openxmlformats.org/officeDocument/2006/relationships/image" Target="../media/image99.png"/><Relationship Id="rId17" Type="http://schemas.openxmlformats.org/officeDocument/2006/relationships/image" Target="../media/image980.png"/><Relationship Id="rId2" Type="http://schemas.openxmlformats.org/officeDocument/2006/relationships/image" Target="../media/image93.png"/><Relationship Id="rId16" Type="http://schemas.openxmlformats.org/officeDocument/2006/relationships/slide" Target="slide37.xml"/><Relationship Id="rId1" Type="http://schemas.openxmlformats.org/officeDocument/2006/relationships/slideLayout" Target="../slideLayouts/slideLayout5.xml"/><Relationship Id="rId6" Type="http://schemas.openxmlformats.org/officeDocument/2006/relationships/image" Target="../media/image930.png"/><Relationship Id="rId11" Type="http://schemas.openxmlformats.org/officeDocument/2006/relationships/image" Target="../media/image960.png"/><Relationship Id="rId5" Type="http://schemas.openxmlformats.org/officeDocument/2006/relationships/slide" Target="slide34.xml"/><Relationship Id="rId15" Type="http://schemas.openxmlformats.org/officeDocument/2006/relationships/image" Target="../media/image100.png"/><Relationship Id="rId10" Type="http://schemas.openxmlformats.org/officeDocument/2006/relationships/slide" Target="slide35.xml"/><Relationship Id="rId4" Type="http://schemas.openxmlformats.org/officeDocument/2006/relationships/image" Target="../media/image95.png"/><Relationship Id="rId9" Type="http://schemas.openxmlformats.org/officeDocument/2006/relationships/image" Target="../media/image98.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svg"/></Relationships>
</file>

<file path=ppt/slides/_rels/slide39.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0.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0.png"/><Relationship Id="rId18" Type="http://schemas.openxmlformats.org/officeDocument/2006/relationships/image" Target="../media/image190.png"/><Relationship Id="rId3" Type="http://schemas.openxmlformats.org/officeDocument/2006/relationships/image" Target="../media/image15.svg"/><Relationship Id="rId21" Type="http://schemas.openxmlformats.org/officeDocument/2006/relationships/image" Target="../media/image220.png"/><Relationship Id="rId7" Type="http://schemas.openxmlformats.org/officeDocument/2006/relationships/image" Target="../media/image18.png"/><Relationship Id="rId12" Type="http://schemas.openxmlformats.org/officeDocument/2006/relationships/image" Target="../media/image191.png"/><Relationship Id="rId17" Type="http://schemas.openxmlformats.org/officeDocument/2006/relationships/slide" Target="slide33.xml"/><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slide" Target="slide38.xml"/><Relationship Id="rId1" Type="http://schemas.openxmlformats.org/officeDocument/2006/relationships/slideLayout" Target="../slideLayouts/slideLayout5.xml"/><Relationship Id="rId6" Type="http://schemas.openxmlformats.org/officeDocument/2006/relationships/image" Target="../media/image150.png"/><Relationship Id="rId11" Type="http://schemas.openxmlformats.org/officeDocument/2006/relationships/slide" Target="slide15.xml"/><Relationship Id="rId5" Type="http://schemas.openxmlformats.org/officeDocument/2006/relationships/slide" Target="slide11.xml"/><Relationship Id="rId15" Type="http://schemas.openxmlformats.org/officeDocument/2006/relationships/image" Target="../media/image200.png"/><Relationship Id="rId23" Type="http://schemas.openxmlformats.org/officeDocument/2006/relationships/image" Target="../media/image230.png"/><Relationship Id="rId10" Type="http://schemas.openxmlformats.org/officeDocument/2006/relationships/image" Target="../media/image19.png"/><Relationship Id="rId19"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70.png"/><Relationship Id="rId14" Type="http://schemas.openxmlformats.org/officeDocument/2006/relationships/slide" Target="slide26.xml"/><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5.svg"/><Relationship Id="rId7" Type="http://schemas.openxmlformats.org/officeDocument/2006/relationships/image" Target="../media/image27.png"/><Relationship Id="rId12" Type="http://schemas.openxmlformats.org/officeDocument/2006/relationships/image" Target="../media/image270.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slide" Target="slide10.xml"/><Relationship Id="rId5" Type="http://schemas.openxmlformats.org/officeDocument/2006/relationships/slide" Target="slide8.xml"/><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69FEC">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600992" y="2337896"/>
            <a:ext cx="5251268" cy="2129246"/>
          </a:xfrm>
          <a:prstGeom prst="rect">
            <a:avLst/>
          </a:prstGeom>
          <a:solidFill>
            <a:schemeClr val="bg1"/>
          </a:solidFill>
          <a:ln w="38100">
            <a:solidFill>
              <a:schemeClr val="bg1"/>
            </a:solidFill>
          </a:ln>
          <a:effectLst>
            <a:outerShdw blurRad="571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C04E3F-BCA8-487A-AADA-F64DD25AD791}"/>
              </a:ext>
            </a:extLst>
          </p:cNvPr>
          <p:cNvSpPr txBox="1"/>
          <p:nvPr/>
        </p:nvSpPr>
        <p:spPr>
          <a:xfrm>
            <a:off x="3875311" y="3943162"/>
            <a:ext cx="47026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B0F0"/>
                </a:solidFill>
                <a:effectLst/>
                <a:uLnTx/>
                <a:uFillTx/>
                <a:latin typeface="Lato" panose="020F0502020204030203" pitchFamily="34" charset="0"/>
                <a:ea typeface="Lato" panose="020F0502020204030203" pitchFamily="34" charset="0"/>
                <a:cs typeface="Lato" panose="020F0502020204030203" pitchFamily="34" charset="0"/>
              </a:rPr>
              <a:t>SOCIAL ECONOMIC NETWORKERS</a:t>
            </a:r>
            <a:endParaRPr kumimoji="0" lang="ru-RU" sz="1600" b="0" i="0" u="none" strike="noStrike" kern="1200" cap="none" spc="0" normalizeH="0" baseline="0" noProof="0" dirty="0">
              <a:ln>
                <a:noFill/>
              </a:ln>
              <a:solidFill>
                <a:srgbClr val="00B0F0"/>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8" name="Group 7"/>
          <p:cNvGrpSpPr/>
          <p:nvPr/>
        </p:nvGrpSpPr>
        <p:grpSpPr>
          <a:xfrm>
            <a:off x="4341600" y="2634011"/>
            <a:ext cx="483326" cy="474379"/>
            <a:chOff x="3366607" y="943479"/>
            <a:chExt cx="891884" cy="891884"/>
          </a:xfrm>
        </p:grpSpPr>
        <p:sp>
          <p:nvSpPr>
            <p:cNvPr id="9" name="Rectangle 8"/>
            <p:cNvSpPr/>
            <p:nvPr/>
          </p:nvSpPr>
          <p:spPr>
            <a:xfrm>
              <a:off x="3366607"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rot="5400000">
              <a:off x="3366606"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Marcador de posición de imagen 5" descr="Un conjunto de letras blancas en un fondo blanco&#10;&#10;Descripción generada automáticamente con confianza baja">
            <a:extLst>
              <a:ext uri="{FF2B5EF4-FFF2-40B4-BE49-F238E27FC236}">
                <a16:creationId xmlns:a16="http://schemas.microsoft.com/office/drawing/2014/main" id="{B9B6AD2C-75BD-B002-0873-3CE5EC7D3729}"/>
              </a:ext>
            </a:extLst>
          </p:cNvPr>
          <p:cNvPicPr>
            <a:picLocks noGrp="1" noChangeAspect="1"/>
          </p:cNvPicPr>
          <p:nvPr>
            <p:ph type="pic" sz="quarter" idx="10"/>
          </p:nvPr>
        </p:nvPicPr>
        <p:blipFill>
          <a:blip r:embed="rId2" cstate="print">
            <a:alphaModFix amt="35000"/>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t="21875" b="21875"/>
          <a:stretch>
            <a:fillRect/>
          </a:stretch>
        </p:blipFill>
        <p:spPr>
          <a:xfrm>
            <a:off x="4267196" y="2349405"/>
            <a:ext cx="3838557" cy="2159189"/>
          </a:xfrm>
        </p:spPr>
      </p:pic>
      <p:pic>
        <p:nvPicPr>
          <p:cNvPr id="3" name="Gráfico 2">
            <a:extLst>
              <a:ext uri="{FF2B5EF4-FFF2-40B4-BE49-F238E27FC236}">
                <a16:creationId xmlns:a16="http://schemas.microsoft.com/office/drawing/2014/main" id="{CE1E204A-050D-4BCF-E2F6-BD126F983A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9675" y="2826130"/>
            <a:ext cx="2133600" cy="1076325"/>
          </a:xfrm>
          <a:prstGeom prst="rect">
            <a:avLst/>
          </a:prstGeom>
        </p:spPr>
      </p:pic>
    </p:spTree>
    <p:extLst>
      <p:ext uri="{BB962C8B-B14F-4D97-AF65-F5344CB8AC3E}">
        <p14:creationId xmlns:p14="http://schemas.microsoft.com/office/powerpoint/2010/main" val="196550659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7" y="1551350"/>
            <a:ext cx="3194050"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LivRite</a:t>
            </a:r>
            <a:endParaRPr lang="es-ES"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Hígado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8457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0220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31322" r="26227"/>
          <a:stretch/>
        </p:blipFill>
        <p:spPr>
          <a:xfrm>
            <a:off x="1570421" y="153595"/>
            <a:ext cx="2440396" cy="5748730"/>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8313464" y="181877"/>
            <a:ext cx="3759200" cy="1434650"/>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Fruto de cardo mariano, hoja de diente de león y hoja de alcachofa</a:t>
            </a:r>
          </a:p>
        </p:txBody>
      </p:sp>
      <p:sp>
        <p:nvSpPr>
          <p:cNvPr id="2" name="Rectangle 10">
            <a:extLst>
              <a:ext uri="{FF2B5EF4-FFF2-40B4-BE49-F238E27FC236}">
                <a16:creationId xmlns:a16="http://schemas.microsoft.com/office/drawing/2014/main" id="{B3A0DA4A-3D4A-664B-645C-7BF29640AD03}"/>
              </a:ext>
            </a:extLst>
          </p:cNvPr>
          <p:cNvSpPr/>
          <p:nvPr/>
        </p:nvSpPr>
        <p:spPr>
          <a:xfrm>
            <a:off x="5410634" y="4816929"/>
            <a:ext cx="6337773" cy="1558602"/>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Respaldar las funciones saludables del hígado y el proceso de desintoxicación natural</a:t>
            </a:r>
          </a:p>
        </p:txBody>
      </p:sp>
      <p:pic>
        <p:nvPicPr>
          <p:cNvPr id="3" name="object 7">
            <a:extLst>
              <a:ext uri="{FF2B5EF4-FFF2-40B4-BE49-F238E27FC236}">
                <a16:creationId xmlns:a16="http://schemas.microsoft.com/office/drawing/2014/main" id="{8D85F29D-4A11-4960-B506-98D52B54C6DF}"/>
              </a:ext>
            </a:extLst>
          </p:cNvPr>
          <p:cNvPicPr/>
          <p:nvPr/>
        </p:nvPicPr>
        <p:blipFill>
          <a:blip r:embed="rId3" cstate="print">
            <a:extLst>
              <a:ext uri="{28A0092B-C50C-407E-A947-70E740481C1C}">
                <a14:useLocalDpi xmlns:a14="http://schemas.microsoft.com/office/drawing/2010/main" val="0"/>
              </a:ext>
            </a:extLst>
          </a:blip>
          <a:srcRect l="26228" r="26228"/>
          <a:stretch/>
        </p:blipFill>
        <p:spPr>
          <a:xfrm>
            <a:off x="3698566" y="3998763"/>
            <a:ext cx="1354400" cy="2848681"/>
          </a:xfrm>
          <a:prstGeom prst="rect">
            <a:avLst/>
          </a:prstGeom>
        </p:spPr>
      </p:pic>
      <p:pic>
        <p:nvPicPr>
          <p:cNvPr id="4" name="Picture 4">
            <a:extLst>
              <a:ext uri="{FF2B5EF4-FFF2-40B4-BE49-F238E27FC236}">
                <a16:creationId xmlns:a16="http://schemas.microsoft.com/office/drawing/2014/main" id="{D1D61410-948B-99ED-D1C6-25F5082B95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9464" y="4844069"/>
            <a:ext cx="218017" cy="218017"/>
          </a:xfrm>
          <a:prstGeom prst="rect">
            <a:avLst/>
          </a:prstGeom>
          <a:noFill/>
          <a:scene3d>
            <a:camera prst="isometricLeftDown">
              <a:rot lat="420000" lon="2700000" rev="0"/>
            </a:camera>
            <a:lightRig rig="threePt" dir="t"/>
          </a:scene3d>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C608BA70-1C0A-C9D6-B77B-1B1B6BE1432D}"/>
              </a:ext>
            </a:extLst>
          </p:cNvPr>
          <p:cNvSpPr/>
          <p:nvPr/>
        </p:nvSpPr>
        <p:spPr>
          <a:xfrm>
            <a:off x="3998145" y="4779901"/>
            <a:ext cx="987770" cy="276999"/>
          </a:xfrm>
          <a:prstGeom prst="rect">
            <a:avLst/>
          </a:prstGeom>
          <a:noFill/>
        </p:spPr>
        <p:txBody>
          <a:bodyPr wrap="none" lIns="91440" tIns="45720" rIns="91440" bIns="45720">
            <a:spAutoFit/>
          </a:bodyPr>
          <a:lstStyle/>
          <a:p>
            <a:pPr algn="ctr"/>
            <a:r>
              <a:rPr lang="es-ES" sz="1200" b="1" cap="none" spc="0" dirty="0">
                <a:ln w="6350" cap="flat">
                  <a:solidFill>
                    <a:srgbClr val="7EA812"/>
                  </a:solidFill>
                  <a:prstDash val="solid"/>
                </a:ln>
                <a:solidFill>
                  <a:srgbClr val="FFFFFF"/>
                </a:solidFill>
                <a:effectLst>
                  <a:outerShdw blurRad="38100" dist="22860" dir="5400000" algn="tl" rotWithShape="0">
                    <a:srgbClr val="000000">
                      <a:alpha val="30000"/>
                    </a:srgbClr>
                  </a:outerShdw>
                </a:effectLst>
              </a:rPr>
              <a:t>En Colombia</a:t>
            </a:r>
          </a:p>
        </p:txBody>
      </p:sp>
      <p:sp>
        <p:nvSpPr>
          <p:cNvPr id="14" name="CuadroTexto 13">
            <a:extLst>
              <a:ext uri="{FF2B5EF4-FFF2-40B4-BE49-F238E27FC236}">
                <a16:creationId xmlns:a16="http://schemas.microsoft.com/office/drawing/2014/main" id="{9AFE5063-F23A-6E71-2E1D-5178C31307FC}"/>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$ 124.000</a:t>
            </a:r>
            <a:endParaRPr lang="es-ES" dirty="0"/>
          </a:p>
        </p:txBody>
      </p:sp>
    </p:spTree>
    <p:extLst>
      <p:ext uri="{BB962C8B-B14F-4D97-AF65-F5344CB8AC3E}">
        <p14:creationId xmlns:p14="http://schemas.microsoft.com/office/powerpoint/2010/main" val="64844304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F1D4A488-ADE4-637A-E81C-A62E714050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93525" y="0"/>
            <a:ext cx="2857500" cy="2857500"/>
          </a:xfrm>
          <a:prstGeom prst="rect">
            <a:avLst/>
          </a:prstGeom>
        </p:spPr>
      </p:pic>
      <p:sp>
        <p:nvSpPr>
          <p:cNvPr id="4" name="Rectángulo 3">
            <a:extLst>
              <a:ext uri="{FF2B5EF4-FFF2-40B4-BE49-F238E27FC236}">
                <a16:creationId xmlns:a16="http://schemas.microsoft.com/office/drawing/2014/main" id="{39AB26C7-A99F-208F-0227-65CD31FCB67D}"/>
              </a:ext>
            </a:extLst>
          </p:cNvPr>
          <p:cNvSpPr/>
          <p:nvPr/>
        </p:nvSpPr>
        <p:spPr>
          <a:xfrm>
            <a:off x="4243195" y="967085"/>
            <a:ext cx="2637903" cy="923330"/>
          </a:xfrm>
          <a:prstGeom prst="rect">
            <a:avLst/>
          </a:prstGeom>
          <a:noFill/>
        </p:spPr>
        <p:txBody>
          <a:bodyPr wrap="none" lIns="91440" tIns="45720" rIns="91440" bIns="45720">
            <a:spAutoFit/>
          </a:bodyPr>
          <a:lstStyle/>
          <a:p>
            <a:pPr algn="ctr"/>
            <a:r>
              <a:rPr lang="es-ES" sz="5400" b="0" cap="none" spc="0" dirty="0" err="1">
                <a:ln w="0"/>
                <a:solidFill>
                  <a:schemeClr val="accent1"/>
                </a:solidFill>
                <a:effectLst>
                  <a:outerShdw blurRad="38100" dist="25400" dir="5400000" algn="ctr" rotWithShape="0">
                    <a:srgbClr val="6E747A">
                      <a:alpha val="43000"/>
                    </a:srgbClr>
                  </a:outerShdw>
                </a:effectLst>
              </a:rPr>
              <a:t>TriFactor</a:t>
            </a:r>
            <a:endParaRPr lang="es-ES" sz="5400" b="0" cap="none" spc="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pslz="http://schemas.microsoft.com/office/powerpoint/2016/slidezoom">
        <mc:Choice Requires="pslz">
          <p:graphicFrame>
            <p:nvGraphicFramePr>
              <p:cNvPr id="45" name="Vista general de diapositiva 44">
                <a:extLst>
                  <a:ext uri="{FF2B5EF4-FFF2-40B4-BE49-F238E27FC236}">
                    <a16:creationId xmlns:a16="http://schemas.microsoft.com/office/drawing/2014/main" id="{F632B116-01E1-7043-B991-9CEBD9555C6D}"/>
                  </a:ext>
                </a:extLst>
              </p:cNvPr>
              <p:cNvGraphicFramePr>
                <a:graphicFrameLocks noChangeAspect="1"/>
              </p:cNvGraphicFramePr>
              <p:nvPr>
                <p:extLst>
                  <p:ext uri="{D42A27DB-BD31-4B8C-83A1-F6EECF244321}">
                    <p14:modId xmlns:p14="http://schemas.microsoft.com/office/powerpoint/2010/main" val="1732920805"/>
                  </p:ext>
                </p:extLst>
              </p:nvPr>
            </p:nvGraphicFramePr>
            <p:xfrm>
              <a:off x="1597532" y="3200400"/>
              <a:ext cx="3410857" cy="1918607"/>
            </p:xfrm>
            <a:graphic>
              <a:graphicData uri="http://schemas.microsoft.com/office/powerpoint/2016/slidezoom">
                <pslz:sldZm>
                  <pslz:sldZmObj sldId="329" cId="2053225640">
                    <pslz:zmPr id="{4C4B81FA-1A04-4E95-BEED-F3A77C9B4C40}" returnToParent="0" transitionDur="1000">
                      <p166:blipFill xmlns:p166="http://schemas.microsoft.com/office/powerpoint/2016/6/main">
                        <a:blip r:embed="rId4"/>
                        <a:stretch>
                          <a:fillRect/>
                        </a:stretch>
                      </p166:blipFill>
                      <p166:spPr xmlns:p166="http://schemas.microsoft.com/office/powerpoint/2016/6/main">
                        <a:xfrm>
                          <a:off x="0" y="0"/>
                          <a:ext cx="3410857" cy="1918607"/>
                        </a:xfrm>
                        <a:prstGeom prst="rect">
                          <a:avLst/>
                        </a:prstGeom>
                        <a:ln w="3175">
                          <a:solidFill>
                            <a:prstClr val="ltGray"/>
                          </a:solidFill>
                        </a:ln>
                      </p166:spPr>
                    </pslz:zmPr>
                  </pslz:sldZmObj>
                </pslz:sldZm>
              </a:graphicData>
            </a:graphic>
          </p:graphicFrame>
        </mc:Choice>
        <mc:Fallback xmlns="">
          <p:pic>
            <p:nvPicPr>
              <p:cNvPr id="45" name="Vista general de diapositiva 44">
                <a:hlinkClick r:id="rId5" action="ppaction://hlinksldjump"/>
                <a:extLst>
                  <a:ext uri="{FF2B5EF4-FFF2-40B4-BE49-F238E27FC236}">
                    <a16:creationId xmlns:a16="http://schemas.microsoft.com/office/drawing/2014/main" id="{F632B116-01E1-7043-B991-9CEBD9555C6D}"/>
                  </a:ext>
                </a:extLst>
              </p:cNvPr>
              <p:cNvPicPr>
                <a:picLocks noGrp="1" noRot="1" noChangeAspect="1" noMove="1" noResize="1" noEditPoints="1" noAdjustHandles="1" noChangeArrowheads="1" noChangeShapeType="1"/>
              </p:cNvPicPr>
              <p:nvPr/>
            </p:nvPicPr>
            <p:blipFill>
              <a:blip r:embed="rId6"/>
              <a:stretch>
                <a:fillRect/>
              </a:stretch>
            </p:blipFill>
            <p:spPr>
              <a:xfrm>
                <a:off x="1597532" y="3200400"/>
                <a:ext cx="3410857" cy="19186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Vista general de diapositiva 46">
                <a:extLst>
                  <a:ext uri="{FF2B5EF4-FFF2-40B4-BE49-F238E27FC236}">
                    <a16:creationId xmlns:a16="http://schemas.microsoft.com/office/drawing/2014/main" id="{4084C799-A33C-8BFF-00C6-076FF4DE6F9D}"/>
                  </a:ext>
                </a:extLst>
              </p:cNvPr>
              <p:cNvGraphicFramePr>
                <a:graphicFrameLocks noChangeAspect="1"/>
              </p:cNvGraphicFramePr>
              <p:nvPr>
                <p:extLst>
                  <p:ext uri="{D42A27DB-BD31-4B8C-83A1-F6EECF244321}">
                    <p14:modId xmlns:p14="http://schemas.microsoft.com/office/powerpoint/2010/main" val="88057581"/>
                  </p:ext>
                </p:extLst>
              </p:nvPr>
            </p:nvGraphicFramePr>
            <p:xfrm>
              <a:off x="5048350" y="3200400"/>
              <a:ext cx="3410857" cy="1918607"/>
            </p:xfrm>
            <a:graphic>
              <a:graphicData uri="http://schemas.microsoft.com/office/powerpoint/2016/slidezoom">
                <pslz:sldZm>
                  <pslz:sldZmObj sldId="362" cId="4175971602">
                    <pslz:zmPr id="{1FBEFE22-7F14-4C3F-8454-59A2968DD6C1}" returnToParent="0" transitionDur="1000">
                      <p166:blipFill xmlns:p166="http://schemas.microsoft.com/office/powerpoint/2016/6/main">
                        <a:blip r:embed="rId7"/>
                        <a:stretch>
                          <a:fillRect/>
                        </a:stretch>
                      </p166:blipFill>
                      <p166:spPr xmlns:p166="http://schemas.microsoft.com/office/powerpoint/2016/6/main">
                        <a:xfrm>
                          <a:off x="0" y="0"/>
                          <a:ext cx="3410857" cy="1918607"/>
                        </a:xfrm>
                        <a:prstGeom prst="rect">
                          <a:avLst/>
                        </a:prstGeom>
                        <a:ln w="3175">
                          <a:solidFill>
                            <a:prstClr val="ltGray"/>
                          </a:solidFill>
                        </a:ln>
                      </p166:spPr>
                    </pslz:zmPr>
                  </pslz:sldZmObj>
                </pslz:sldZm>
              </a:graphicData>
            </a:graphic>
          </p:graphicFrame>
        </mc:Choice>
        <mc:Fallback xmlns="">
          <p:pic>
            <p:nvPicPr>
              <p:cNvPr id="47" name="Vista general de diapositiva 46">
                <a:hlinkClick r:id="rId8" action="ppaction://hlinksldjump"/>
                <a:extLst>
                  <a:ext uri="{FF2B5EF4-FFF2-40B4-BE49-F238E27FC236}">
                    <a16:creationId xmlns:a16="http://schemas.microsoft.com/office/drawing/2014/main" id="{4084C799-A33C-8BFF-00C6-076FF4DE6F9D}"/>
                  </a:ext>
                </a:extLst>
              </p:cNvPr>
              <p:cNvPicPr>
                <a:picLocks noGrp="1" noRot="1" noChangeAspect="1" noMove="1" noResize="1" noEditPoints="1" noAdjustHandles="1" noChangeArrowheads="1" noChangeShapeType="1"/>
              </p:cNvPicPr>
              <p:nvPr/>
            </p:nvPicPr>
            <p:blipFill>
              <a:blip r:embed="rId9"/>
              <a:stretch>
                <a:fillRect/>
              </a:stretch>
            </p:blipFill>
            <p:spPr>
              <a:xfrm>
                <a:off x="5048350" y="3200400"/>
                <a:ext cx="3410857" cy="19186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9" name="Vista general de diapositiva 48">
                <a:extLst>
                  <a:ext uri="{FF2B5EF4-FFF2-40B4-BE49-F238E27FC236}">
                    <a16:creationId xmlns:a16="http://schemas.microsoft.com/office/drawing/2014/main" id="{712390BA-3DE6-FBD9-C2DF-7C2B4ECD81F5}"/>
                  </a:ext>
                </a:extLst>
              </p:cNvPr>
              <p:cNvGraphicFramePr>
                <a:graphicFrameLocks noChangeAspect="1"/>
              </p:cNvGraphicFramePr>
              <p:nvPr>
                <p:extLst>
                  <p:ext uri="{D42A27DB-BD31-4B8C-83A1-F6EECF244321}">
                    <p14:modId xmlns:p14="http://schemas.microsoft.com/office/powerpoint/2010/main" val="2625407377"/>
                  </p:ext>
                </p:extLst>
              </p:nvPr>
            </p:nvGraphicFramePr>
            <p:xfrm>
              <a:off x="8499121" y="3200400"/>
              <a:ext cx="3410857" cy="1918607"/>
            </p:xfrm>
            <a:graphic>
              <a:graphicData uri="http://schemas.microsoft.com/office/powerpoint/2016/slidezoom">
                <pslz:sldZm>
                  <pslz:sldZmObj sldId="335" cId="3219012596">
                    <pslz:zmPr id="{F2C6F37C-AD13-4977-8BC2-2AEDC7B356D3}" transitionDur="1000">
                      <p166:blipFill xmlns:p166="http://schemas.microsoft.com/office/powerpoint/2016/6/main">
                        <a:blip r:embed="rId10"/>
                        <a:stretch>
                          <a:fillRect/>
                        </a:stretch>
                      </p166:blipFill>
                      <p166:spPr xmlns:p166="http://schemas.microsoft.com/office/powerpoint/2016/6/main">
                        <a:xfrm>
                          <a:off x="0" y="0"/>
                          <a:ext cx="3410857" cy="1918607"/>
                        </a:xfrm>
                        <a:prstGeom prst="rect">
                          <a:avLst/>
                        </a:prstGeom>
                        <a:ln w="3175">
                          <a:solidFill>
                            <a:prstClr val="ltGray"/>
                          </a:solidFill>
                        </a:ln>
                      </p166:spPr>
                    </pslz:zmPr>
                  </pslz:sldZmObj>
                </pslz:sldZm>
              </a:graphicData>
            </a:graphic>
          </p:graphicFrame>
        </mc:Choice>
        <mc:Fallback xmlns="">
          <p:pic>
            <p:nvPicPr>
              <p:cNvPr id="49" name="Vista general de diapositiva 48">
                <a:hlinkClick r:id="rId11" action="ppaction://hlinksldjump"/>
                <a:extLst>
                  <a:ext uri="{FF2B5EF4-FFF2-40B4-BE49-F238E27FC236}">
                    <a16:creationId xmlns:a16="http://schemas.microsoft.com/office/drawing/2014/main" id="{712390BA-3DE6-FBD9-C2DF-7C2B4ECD81F5}"/>
                  </a:ext>
                </a:extLst>
              </p:cNvPr>
              <p:cNvPicPr>
                <a:picLocks noGrp="1" noRot="1" noChangeAspect="1" noMove="1" noResize="1" noEditPoints="1" noAdjustHandles="1" noChangeArrowheads="1" noChangeShapeType="1"/>
              </p:cNvPicPr>
              <p:nvPr/>
            </p:nvPicPr>
            <p:blipFill>
              <a:blip r:embed="rId12"/>
              <a:stretch>
                <a:fillRect/>
              </a:stretch>
            </p:blipFill>
            <p:spPr>
              <a:xfrm>
                <a:off x="8499121" y="3200400"/>
                <a:ext cx="3410857" cy="1918607"/>
              </a:xfrm>
              <a:prstGeom prst="rect">
                <a:avLst/>
              </a:prstGeom>
              <a:ln w="3175">
                <a:solidFill>
                  <a:prstClr val="ltGray"/>
                </a:solidFill>
              </a:ln>
            </p:spPr>
          </p:pic>
        </mc:Fallback>
      </mc:AlternateContent>
    </p:spTree>
    <p:extLst>
      <p:ext uri="{BB962C8B-B14F-4D97-AF65-F5344CB8AC3E}">
        <p14:creationId xmlns:p14="http://schemas.microsoft.com/office/powerpoint/2010/main" val="18368677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65402"/>
            <a:ext cx="3323771" cy="2862322"/>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TRI-FACTOR</a:t>
            </a:r>
          </a:p>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PLUS</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Sube tus</a:t>
            </a:r>
          </a:p>
          <a:p>
            <a:pPr>
              <a:lnSpc>
                <a:spcPct val="90000"/>
              </a:lnSpc>
            </a:pPr>
            <a:r>
              <a:rPr lang="es-ES" sz="5000" b="1" spc="-75" dirty="0">
                <a:latin typeface="Bebas" pitchFamily="2" charset="0"/>
                <a:ea typeface="Lato" panose="020F0502020204030203" pitchFamily="34" charset="0"/>
                <a:cs typeface="Lato" panose="020F0502020204030203" pitchFamily="34" charset="0"/>
              </a:rPr>
              <a:t>Defensas</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24221" t="3324" r="25000"/>
          <a:stretch/>
        </p:blipFill>
        <p:spPr>
          <a:xfrm>
            <a:off x="1496069" y="608232"/>
            <a:ext cx="3011343" cy="5733142"/>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5370286" y="4986136"/>
            <a:ext cx="6753678" cy="1798386"/>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es-ES" sz="2000" dirty="0">
                <a:latin typeface="Bebas"/>
              </a:rPr>
              <a:t>Zinc, IP-6, Extracto de Soja, Beta </a:t>
            </a:r>
            <a:r>
              <a:rPr lang="es-ES" sz="2000" dirty="0" err="1">
                <a:latin typeface="Bebas"/>
              </a:rPr>
              <a:t>Glucan</a:t>
            </a:r>
            <a:r>
              <a:rPr lang="es-ES" sz="2000" dirty="0">
                <a:latin typeface="Bebas"/>
              </a:rPr>
              <a:t> (Levadura de Cerveza), </a:t>
            </a:r>
            <a:r>
              <a:rPr lang="es-ES" sz="2000" dirty="0" err="1">
                <a:latin typeface="Bebas"/>
              </a:rPr>
              <a:t>Agaricus</a:t>
            </a:r>
            <a:r>
              <a:rPr lang="es-ES" sz="2000" dirty="0">
                <a:latin typeface="Bebas"/>
              </a:rPr>
              <a:t> </a:t>
            </a:r>
            <a:r>
              <a:rPr lang="es-ES" sz="2000" dirty="0" err="1">
                <a:latin typeface="Bebas"/>
              </a:rPr>
              <a:t>Blazei</a:t>
            </a:r>
            <a:r>
              <a:rPr lang="es-ES" sz="2000" dirty="0">
                <a:latin typeface="Bebas"/>
              </a:rPr>
              <a:t>, Aloe Vera, Hojas de Olivo, Hongo </a:t>
            </a:r>
            <a:r>
              <a:rPr lang="es-ES" sz="2000" dirty="0" err="1">
                <a:latin typeface="Bebas"/>
              </a:rPr>
              <a:t>Maitake</a:t>
            </a:r>
            <a:r>
              <a:rPr lang="es-ES" sz="2000" dirty="0">
                <a:latin typeface="Bebas"/>
              </a:rPr>
              <a:t>, Hongo Shiitake, Fórmula Trifactor</a:t>
            </a:r>
          </a:p>
        </p:txBody>
      </p:sp>
      <p:sp>
        <p:nvSpPr>
          <p:cNvPr id="15" name="Rectangle 10">
            <a:extLst>
              <a:ext uri="{FF2B5EF4-FFF2-40B4-BE49-F238E27FC236}">
                <a16:creationId xmlns:a16="http://schemas.microsoft.com/office/drawing/2014/main" id="{687F9285-F6D1-5111-B697-99FA2B736700}"/>
              </a:ext>
            </a:extLst>
          </p:cNvPr>
          <p:cNvSpPr/>
          <p:nvPr/>
        </p:nvSpPr>
        <p:spPr>
          <a:xfrm>
            <a:off x="9235545" y="619880"/>
            <a:ext cx="2635352" cy="4277801"/>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Bienestar General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Infecciones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Virus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Bacterias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Hongos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Parásitos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Úlceras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Cicatrizante</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Energía</a:t>
            </a:r>
          </a:p>
        </p:txBody>
      </p:sp>
      <p:sp>
        <p:nvSpPr>
          <p:cNvPr id="2" name="CuadroTexto 1">
            <a:extLst>
              <a:ext uri="{FF2B5EF4-FFF2-40B4-BE49-F238E27FC236}">
                <a16:creationId xmlns:a16="http://schemas.microsoft.com/office/drawing/2014/main" id="{21686BCC-2FF2-6716-2264-16EE5058D88D}"/>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$ 251.700</a:t>
            </a:r>
            <a:endParaRPr lang="es-ES" dirty="0"/>
          </a:p>
        </p:txBody>
      </p:sp>
    </p:spTree>
    <p:extLst>
      <p:ext uri="{BB962C8B-B14F-4D97-AF65-F5344CB8AC3E}">
        <p14:creationId xmlns:p14="http://schemas.microsoft.com/office/powerpoint/2010/main" val="205322564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with no description">
            <a:extLst>
              <a:ext uri="{FF2B5EF4-FFF2-40B4-BE49-F238E27FC236}">
                <a16:creationId xmlns:a16="http://schemas.microsoft.com/office/drawing/2014/main" id="{837F7E20-4DC7-DA50-CCE7-CDFAE1CE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1" y="429337"/>
            <a:ext cx="5220066" cy="5220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E0674E5-98AC-6C16-ECF8-EFB9AD81332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334" r="17334"/>
          <a:stretch/>
        </p:blipFill>
        <p:spPr>
          <a:xfrm>
            <a:off x="3729831" y="3642169"/>
            <a:ext cx="2167364" cy="3317432"/>
          </a:xfrm>
          <a:prstGeom prst="rect">
            <a:avLst/>
          </a:prstGeom>
          <a:ln w="12700">
            <a:miter lim="400000"/>
          </a:ln>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705282" y="1557238"/>
            <a:ext cx="4091766" cy="3554819"/>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TRI-FACTOR</a:t>
            </a:r>
          </a:p>
          <a:p>
            <a:pPr>
              <a:lnSpc>
                <a:spcPct val="90000"/>
              </a:lnSpc>
            </a:pPr>
            <a:r>
              <a:rPr lang="es-ES" sz="5000" b="1" spc="-75" dirty="0">
                <a:latin typeface="Bebas" pitchFamily="2" charset="0"/>
                <a:ea typeface="Lato" panose="020F0502020204030203" pitchFamily="34" charset="0"/>
                <a:cs typeface="Lato" panose="020F0502020204030203" pitchFamily="34" charset="0"/>
              </a:rPr>
              <a:t>Incrementa tu Coeficiente Intelectual Inmunitario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705282" y="4986136"/>
            <a:ext cx="6418682" cy="1798386"/>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b="1">
                <a:latin typeface="Nirmala UI"/>
                <a:ea typeface="Nirmala UI"/>
                <a:cs typeface="Nirmala UI"/>
                <a:sym typeface="Nirmala UI"/>
              </a:defRPr>
            </a:pPr>
            <a:r>
              <a:rPr lang="es-ES" sz="2000" b="1" i="0" dirty="0">
                <a:solidFill>
                  <a:schemeClr val="bg1"/>
                </a:solidFill>
                <a:effectLst/>
                <a:latin typeface="Roboto" panose="02000000000000000000" pitchFamily="2" charset="0"/>
              </a:rPr>
              <a:t>Educa, mejora y equilibra el sistema inmunitario con la exclusiva Tri-Factor Formula</a:t>
            </a:r>
            <a:br>
              <a:rPr lang="es-ES" sz="2000" b="1" dirty="0">
                <a:solidFill>
                  <a:schemeClr val="bg1"/>
                </a:solidFill>
              </a:rPr>
            </a:br>
            <a:r>
              <a:rPr lang="es-ES" sz="2000" b="1" i="0" dirty="0">
                <a:solidFill>
                  <a:schemeClr val="bg1"/>
                </a:solidFill>
                <a:effectLst/>
                <a:latin typeface="Roboto" panose="02000000000000000000" pitchFamily="2" charset="0"/>
              </a:rPr>
              <a:t>Contiene extracto de </a:t>
            </a:r>
            <a:r>
              <a:rPr lang="es-ES" sz="2000" b="1" i="0" dirty="0" err="1">
                <a:solidFill>
                  <a:schemeClr val="bg1"/>
                </a:solidFill>
                <a:effectLst/>
                <a:latin typeface="Roboto" panose="02000000000000000000" pitchFamily="2" charset="0"/>
              </a:rPr>
              <a:t>UltraFactor</a:t>
            </a:r>
            <a:r>
              <a:rPr lang="es-ES" sz="2000" b="1" i="0" dirty="0">
                <a:solidFill>
                  <a:schemeClr val="bg1"/>
                </a:solidFill>
                <a:effectLst/>
                <a:latin typeface="Roboto" panose="02000000000000000000" pitchFamily="2" charset="0"/>
              </a:rPr>
              <a:t>, </a:t>
            </a:r>
            <a:r>
              <a:rPr lang="es-ES" sz="2000" b="1" i="0" dirty="0" err="1">
                <a:solidFill>
                  <a:schemeClr val="bg1"/>
                </a:solidFill>
                <a:effectLst/>
                <a:latin typeface="Roboto" panose="02000000000000000000" pitchFamily="2" charset="0"/>
              </a:rPr>
              <a:t>OvoFactor</a:t>
            </a:r>
            <a:r>
              <a:rPr lang="es-ES" sz="2000" b="1" i="0" dirty="0">
                <a:solidFill>
                  <a:schemeClr val="bg1"/>
                </a:solidFill>
                <a:effectLst/>
                <a:latin typeface="Roboto" panose="02000000000000000000" pitchFamily="2" charset="0"/>
              </a:rPr>
              <a:t> y NanoFactor</a:t>
            </a:r>
            <a:endParaRPr lang="es-ES" sz="2000" b="1" dirty="0">
              <a:solidFill>
                <a:schemeClr val="bg1"/>
              </a:solidFill>
              <a:latin typeface="Bebas"/>
            </a:endParaRPr>
          </a:p>
        </p:txBody>
      </p:sp>
      <p:sp>
        <p:nvSpPr>
          <p:cNvPr id="15" name="Rectangle 10">
            <a:extLst>
              <a:ext uri="{FF2B5EF4-FFF2-40B4-BE49-F238E27FC236}">
                <a16:creationId xmlns:a16="http://schemas.microsoft.com/office/drawing/2014/main" id="{687F9285-F6D1-5111-B697-99FA2B736700}"/>
              </a:ext>
            </a:extLst>
          </p:cNvPr>
          <p:cNvSpPr/>
          <p:nvPr/>
        </p:nvSpPr>
        <p:spPr>
          <a:xfrm>
            <a:off x="9235545" y="619880"/>
            <a:ext cx="2635352" cy="4277801"/>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Bienestar General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Infecciones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Virus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Bacterias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Hongos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Parásitos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Úlceras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Cicatrizante</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Energía</a:t>
            </a:r>
          </a:p>
        </p:txBody>
      </p:sp>
      <p:sp>
        <p:nvSpPr>
          <p:cNvPr id="3" name="Rectángulo 2">
            <a:extLst>
              <a:ext uri="{FF2B5EF4-FFF2-40B4-BE49-F238E27FC236}">
                <a16:creationId xmlns:a16="http://schemas.microsoft.com/office/drawing/2014/main" id="{E7A30189-C484-7A17-4359-ED1C17231112}"/>
              </a:ext>
            </a:extLst>
          </p:cNvPr>
          <p:cNvSpPr/>
          <p:nvPr/>
        </p:nvSpPr>
        <p:spPr>
          <a:xfrm>
            <a:off x="2425816" y="3221745"/>
            <a:ext cx="1571075" cy="191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2" name="Picture 4" descr="Image with no description">
            <a:extLst>
              <a:ext uri="{FF2B5EF4-FFF2-40B4-BE49-F238E27FC236}">
                <a16:creationId xmlns:a16="http://schemas.microsoft.com/office/drawing/2014/main" id="{B1CD0572-42FE-BEB7-9F8B-1E97EAB9B73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323" y="3001345"/>
            <a:ext cx="4041321" cy="404132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853F299-CAE5-D60A-FCA2-74FEB3FF6BC6}"/>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$ 251.700</a:t>
            </a:r>
            <a:endParaRPr lang="es-ES" dirty="0"/>
          </a:p>
        </p:txBody>
      </p:sp>
      <p:sp>
        <p:nvSpPr>
          <p:cNvPr id="7" name="CuadroTexto 6">
            <a:extLst>
              <a:ext uri="{FF2B5EF4-FFF2-40B4-BE49-F238E27FC236}">
                <a16:creationId xmlns:a16="http://schemas.microsoft.com/office/drawing/2014/main" id="{5D6553C1-FBDF-ED3F-CFA8-24D8C9B1A8C5}"/>
              </a:ext>
            </a:extLst>
          </p:cNvPr>
          <p:cNvSpPr txBox="1"/>
          <p:nvPr/>
        </p:nvSpPr>
        <p:spPr>
          <a:xfrm>
            <a:off x="4144571" y="3401184"/>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$ 189.300</a:t>
            </a:r>
            <a:endParaRPr lang="es-ES" dirty="0"/>
          </a:p>
        </p:txBody>
      </p:sp>
      <p:sp>
        <p:nvSpPr>
          <p:cNvPr id="11" name="CuadroTexto 10">
            <a:extLst>
              <a:ext uri="{FF2B5EF4-FFF2-40B4-BE49-F238E27FC236}">
                <a16:creationId xmlns:a16="http://schemas.microsoft.com/office/drawing/2014/main" id="{1C9EE162-43AD-8916-E15C-CB7AE460D8F0}"/>
              </a:ext>
            </a:extLst>
          </p:cNvPr>
          <p:cNvSpPr txBox="1"/>
          <p:nvPr/>
        </p:nvSpPr>
        <p:spPr>
          <a:xfrm>
            <a:off x="1425813" y="620561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$ 85.900</a:t>
            </a:r>
            <a:endParaRPr lang="es-ES" dirty="0"/>
          </a:p>
        </p:txBody>
      </p:sp>
    </p:spTree>
    <p:extLst>
      <p:ext uri="{BB962C8B-B14F-4D97-AF65-F5344CB8AC3E}">
        <p14:creationId xmlns:p14="http://schemas.microsoft.com/office/powerpoint/2010/main" val="417597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298928" y="1280646"/>
            <a:ext cx="3861401"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RioVida</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Antioxidantes</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298928" y="613875"/>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339276" y="1031496"/>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cstate="print">
            <a:extLst>
              <a:ext uri="{28A0092B-C50C-407E-A947-70E740481C1C}">
                <a14:useLocalDpi xmlns:a14="http://schemas.microsoft.com/office/drawing/2010/main" val="0"/>
              </a:ext>
            </a:extLst>
          </a:blip>
          <a:srcRect t="892" b="1369"/>
          <a:stretch/>
        </p:blipFill>
        <p:spPr>
          <a:xfrm>
            <a:off x="1533819" y="410343"/>
            <a:ext cx="3248960" cy="5896364"/>
          </a:xfrm>
          <a:prstGeom prst="rect">
            <a:avLst/>
          </a:prstGeom>
        </p:spPr>
      </p:pic>
      <p:sp>
        <p:nvSpPr>
          <p:cNvPr id="15" name="Rectangle 10">
            <a:extLst>
              <a:ext uri="{FF2B5EF4-FFF2-40B4-BE49-F238E27FC236}">
                <a16:creationId xmlns:a16="http://schemas.microsoft.com/office/drawing/2014/main" id="{687F9285-F6D1-5111-B697-99FA2B736700}"/>
              </a:ext>
            </a:extLst>
          </p:cNvPr>
          <p:cNvSpPr/>
          <p:nvPr/>
        </p:nvSpPr>
        <p:spPr>
          <a:xfrm>
            <a:off x="9231086" y="708331"/>
            <a:ext cx="2960915" cy="4277801"/>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Depurativas en riñón e hígado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Antioxidantes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Brinda energía y vitalidad</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Previene el envejecimiento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Regenerador intestinal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Protector de estómago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Ayudar a las articulaciones</a:t>
            </a:r>
          </a:p>
        </p:txBody>
      </p:sp>
      <p:pic>
        <p:nvPicPr>
          <p:cNvPr id="2" name="object 7">
            <a:extLst>
              <a:ext uri="{FF2B5EF4-FFF2-40B4-BE49-F238E27FC236}">
                <a16:creationId xmlns:a16="http://schemas.microsoft.com/office/drawing/2014/main" id="{2541BE8B-6D7A-E87C-DE86-66798F183DF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84" t="19376" r="7407" b="16574"/>
          <a:stretch/>
        </p:blipFill>
        <p:spPr>
          <a:xfrm>
            <a:off x="1435313" y="3794078"/>
            <a:ext cx="4339020" cy="3154266"/>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7118949" y="4514851"/>
            <a:ext cx="4980521" cy="223701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Frutas beneficiosas como la baya del saúco, la granada, el arándano azul, la uva y el </a:t>
            </a:r>
            <a:r>
              <a:rPr lang="es-ES" sz="2000" b="1" dirty="0" err="1">
                <a:latin typeface="Bebas"/>
              </a:rPr>
              <a:t>açaí</a:t>
            </a:r>
            <a:r>
              <a:rPr lang="es-ES" sz="2000" b="1" dirty="0">
                <a:latin typeface="Bebas"/>
              </a:rPr>
              <a:t>.</a:t>
            </a:r>
          </a:p>
          <a:p>
            <a:pPr marL="228600" indent="-228600" algn="ctr">
              <a:lnSpc>
                <a:spcPct val="90000"/>
              </a:lnSpc>
              <a:spcBef>
                <a:spcPts val="1000"/>
              </a:spcBef>
              <a:defRPr>
                <a:latin typeface="Nirmala UI"/>
                <a:ea typeface="Nirmala UI"/>
                <a:cs typeface="Nirmala UI"/>
                <a:sym typeface="Nirmala UI"/>
              </a:defRPr>
            </a:pPr>
            <a:r>
              <a:rPr lang="es-ES" sz="2000" b="1" dirty="0" err="1">
                <a:latin typeface="Bebas"/>
              </a:rPr>
              <a:t>RioVida</a:t>
            </a:r>
            <a:r>
              <a:rPr lang="es-ES" sz="2000" b="1" dirty="0">
                <a:latin typeface="Bebas"/>
              </a:rPr>
              <a:t> es delicioso y nutritivo y está repleto de antioxidantes que forman una barrera contra los radicales libres que ocurren de manera natural</a:t>
            </a:r>
            <a:endParaRPr lang="es-ES" sz="2000" dirty="0">
              <a:latin typeface="Bebas"/>
            </a:endParaRPr>
          </a:p>
        </p:txBody>
      </p:sp>
      <p:pic>
        <p:nvPicPr>
          <p:cNvPr id="3074" name="Picture 2">
            <a:extLst>
              <a:ext uri="{FF2B5EF4-FFF2-40B4-BE49-F238E27FC236}">
                <a16:creationId xmlns:a16="http://schemas.microsoft.com/office/drawing/2014/main" id="{274F51F2-A452-D667-8090-B9254990706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16" t="27500" r="65318" b="23809"/>
          <a:stretch/>
        </p:blipFill>
        <p:spPr bwMode="auto">
          <a:xfrm>
            <a:off x="4947250" y="3609151"/>
            <a:ext cx="2171700" cy="333919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404C127-3341-4F84-A000-6FDEAA701CE5}"/>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$ 134.400</a:t>
            </a:r>
            <a:endParaRPr lang="es-ES" dirty="0"/>
          </a:p>
        </p:txBody>
      </p:sp>
      <p:sp>
        <p:nvSpPr>
          <p:cNvPr id="4" name="CuadroTexto 3">
            <a:extLst>
              <a:ext uri="{FF2B5EF4-FFF2-40B4-BE49-F238E27FC236}">
                <a16:creationId xmlns:a16="http://schemas.microsoft.com/office/drawing/2014/main" id="{67CC8E07-1872-2E81-94AB-52CA338F476C}"/>
              </a:ext>
            </a:extLst>
          </p:cNvPr>
          <p:cNvSpPr txBox="1"/>
          <p:nvPr/>
        </p:nvSpPr>
        <p:spPr>
          <a:xfrm>
            <a:off x="1313223" y="3749743"/>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$ 125.200</a:t>
            </a:r>
            <a:endParaRPr lang="es-ES" dirty="0"/>
          </a:p>
        </p:txBody>
      </p:sp>
      <p:sp>
        <p:nvSpPr>
          <p:cNvPr id="11" name="CuadroTexto 10">
            <a:extLst>
              <a:ext uri="{FF2B5EF4-FFF2-40B4-BE49-F238E27FC236}">
                <a16:creationId xmlns:a16="http://schemas.microsoft.com/office/drawing/2014/main" id="{B3AC03CC-5DAA-1EDA-36C6-BF638C80EBA8}"/>
              </a:ext>
            </a:extLst>
          </p:cNvPr>
          <p:cNvSpPr txBox="1"/>
          <p:nvPr/>
        </p:nvSpPr>
        <p:spPr>
          <a:xfrm>
            <a:off x="5410721" y="3324112"/>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$ 154.000</a:t>
            </a:r>
            <a:endParaRPr lang="es-ES" dirty="0"/>
          </a:p>
        </p:txBody>
      </p:sp>
    </p:spTree>
    <p:extLst>
      <p:ext uri="{BB962C8B-B14F-4D97-AF65-F5344CB8AC3E}">
        <p14:creationId xmlns:p14="http://schemas.microsoft.com/office/powerpoint/2010/main" val="321901259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F1D4A488-ADE4-637A-E81C-A62E714050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655" y="0"/>
            <a:ext cx="2857500" cy="2857500"/>
          </a:xfrm>
          <a:prstGeom prst="rect">
            <a:avLst/>
          </a:prstGeom>
        </p:spPr>
      </p:pic>
      <p:sp>
        <p:nvSpPr>
          <p:cNvPr id="4" name="Rectángulo 3">
            <a:extLst>
              <a:ext uri="{FF2B5EF4-FFF2-40B4-BE49-F238E27FC236}">
                <a16:creationId xmlns:a16="http://schemas.microsoft.com/office/drawing/2014/main" id="{39AB26C7-A99F-208F-0227-65CD31FCB67D}"/>
              </a:ext>
            </a:extLst>
          </p:cNvPr>
          <p:cNvSpPr/>
          <p:nvPr/>
        </p:nvSpPr>
        <p:spPr>
          <a:xfrm>
            <a:off x="3172386" y="967085"/>
            <a:ext cx="2654894"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Dirigidos</a:t>
            </a:r>
          </a:p>
        </p:txBody>
      </p:sp>
      <mc:AlternateContent xmlns:mc="http://schemas.openxmlformats.org/markup-compatibility/2006" xmlns:pslz="http://schemas.microsoft.com/office/powerpoint/2016/slidezoom">
        <mc:Choice Requires="pslz">
          <p:graphicFrame>
            <p:nvGraphicFramePr>
              <p:cNvPr id="9" name="Vista general de diapositiva 8">
                <a:extLst>
                  <a:ext uri="{FF2B5EF4-FFF2-40B4-BE49-F238E27FC236}">
                    <a16:creationId xmlns:a16="http://schemas.microsoft.com/office/drawing/2014/main" id="{A445099B-4870-8888-7395-DDBB546B8804}"/>
                  </a:ext>
                </a:extLst>
              </p:cNvPr>
              <p:cNvGraphicFramePr>
                <a:graphicFrameLocks noChangeAspect="1"/>
              </p:cNvGraphicFramePr>
              <p:nvPr>
                <p:extLst>
                  <p:ext uri="{D42A27DB-BD31-4B8C-83A1-F6EECF244321}">
                    <p14:modId xmlns:p14="http://schemas.microsoft.com/office/powerpoint/2010/main" val="3223306636"/>
                  </p:ext>
                </p:extLst>
              </p:nvPr>
            </p:nvGraphicFramePr>
            <p:xfrm>
              <a:off x="1507827" y="2857500"/>
              <a:ext cx="2032000" cy="1143000"/>
            </p:xfrm>
            <a:graphic>
              <a:graphicData uri="http://schemas.microsoft.com/office/powerpoint/2016/slidezoom">
                <pslz:sldZm>
                  <pslz:sldZmObj sldId="338" cId="4252347236">
                    <pslz:zmPr id="{419E8135-805B-4712-8BD2-2CBDB9907EE7}" returnToParent="0" transitionDur="1000">
                      <p166:blipFill xmlns:p166="http://schemas.microsoft.com/office/powerpoint/2016/6/main">
                        <a:blip r:embed="rId4"/>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9" name="Vista general de diapositiva 8">
                <a:hlinkClick r:id="rId5" action="ppaction://hlinksldjump"/>
                <a:extLst>
                  <a:ext uri="{FF2B5EF4-FFF2-40B4-BE49-F238E27FC236}">
                    <a16:creationId xmlns:a16="http://schemas.microsoft.com/office/drawing/2014/main" id="{A445099B-4870-8888-7395-DDBB546B8804}"/>
                  </a:ext>
                </a:extLst>
              </p:cNvPr>
              <p:cNvPicPr>
                <a:picLocks noGrp="1" noRot="1" noChangeAspect="1" noMove="1" noResize="1" noEditPoints="1" noAdjustHandles="1" noChangeArrowheads="1" noChangeShapeType="1"/>
              </p:cNvPicPr>
              <p:nvPr/>
            </p:nvPicPr>
            <p:blipFill>
              <a:blip r:embed="rId6"/>
              <a:stretch>
                <a:fillRect/>
              </a:stretch>
            </p:blipFill>
            <p:spPr>
              <a:xfrm>
                <a:off x="1507827" y="2857500"/>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Vista general de diapositiva 13">
                <a:extLst>
                  <a:ext uri="{FF2B5EF4-FFF2-40B4-BE49-F238E27FC236}">
                    <a16:creationId xmlns:a16="http://schemas.microsoft.com/office/drawing/2014/main" id="{FDE730C0-A46C-E702-50AE-FBBE85C47505}"/>
                  </a:ext>
                </a:extLst>
              </p:cNvPr>
              <p:cNvGraphicFramePr>
                <a:graphicFrameLocks noChangeAspect="1"/>
              </p:cNvGraphicFramePr>
              <p:nvPr>
                <p:extLst>
                  <p:ext uri="{D42A27DB-BD31-4B8C-83A1-F6EECF244321}">
                    <p14:modId xmlns:p14="http://schemas.microsoft.com/office/powerpoint/2010/main" val="2703419153"/>
                  </p:ext>
                </p:extLst>
              </p:nvPr>
            </p:nvGraphicFramePr>
            <p:xfrm>
              <a:off x="3600988" y="2857500"/>
              <a:ext cx="2032000" cy="1143000"/>
            </p:xfrm>
            <a:graphic>
              <a:graphicData uri="http://schemas.microsoft.com/office/powerpoint/2016/slidezoom">
                <pslz:sldZm>
                  <pslz:sldZmObj sldId="348" cId="2692897768">
                    <pslz:zmPr id="{1165FEFA-BCD3-4C62-BC4A-1FA3639A7805}" returnToParent="0" transitionDur="1000">
                      <p166:blipFill xmlns:p166="http://schemas.microsoft.com/office/powerpoint/2016/6/main">
                        <a:blip r:embed="rId7"/>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14" name="Vista general de diapositiva 13">
                <a:hlinkClick r:id="rId8" action="ppaction://hlinksldjump"/>
                <a:extLst>
                  <a:ext uri="{FF2B5EF4-FFF2-40B4-BE49-F238E27FC236}">
                    <a16:creationId xmlns:a16="http://schemas.microsoft.com/office/drawing/2014/main" id="{FDE730C0-A46C-E702-50AE-FBBE85C47505}"/>
                  </a:ext>
                </a:extLst>
              </p:cNvPr>
              <p:cNvPicPr>
                <a:picLocks noGrp="1" noRot="1" noChangeAspect="1" noMove="1" noResize="1" noEditPoints="1" noAdjustHandles="1" noChangeArrowheads="1" noChangeShapeType="1"/>
              </p:cNvPicPr>
              <p:nvPr/>
            </p:nvPicPr>
            <p:blipFill>
              <a:blip r:embed="rId9"/>
              <a:stretch>
                <a:fillRect/>
              </a:stretch>
            </p:blipFill>
            <p:spPr>
              <a:xfrm>
                <a:off x="3600988" y="2857500"/>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Vista general de diapositiva 22">
                <a:extLst>
                  <a:ext uri="{FF2B5EF4-FFF2-40B4-BE49-F238E27FC236}">
                    <a16:creationId xmlns:a16="http://schemas.microsoft.com/office/drawing/2014/main" id="{907874B2-BA5A-0505-36DF-31A7434AF667}"/>
                  </a:ext>
                </a:extLst>
              </p:cNvPr>
              <p:cNvGraphicFramePr>
                <a:graphicFrameLocks noChangeAspect="1"/>
              </p:cNvGraphicFramePr>
              <p:nvPr>
                <p:extLst>
                  <p:ext uri="{D42A27DB-BD31-4B8C-83A1-F6EECF244321}">
                    <p14:modId xmlns:p14="http://schemas.microsoft.com/office/powerpoint/2010/main" val="3859912356"/>
                  </p:ext>
                </p:extLst>
              </p:nvPr>
            </p:nvGraphicFramePr>
            <p:xfrm>
              <a:off x="5694149" y="2853985"/>
              <a:ext cx="2032000" cy="1143000"/>
            </p:xfrm>
            <a:graphic>
              <a:graphicData uri="http://schemas.microsoft.com/office/powerpoint/2016/slidezoom">
                <pslz:sldZm>
                  <pslz:sldZmObj sldId="351" cId="3238959543">
                    <pslz:zmPr id="{84AF7E34-A1C7-4953-90BB-F8F103753EB3}" returnToParent="0" transitionDur="1000">
                      <p166:blipFill xmlns:p166="http://schemas.microsoft.com/office/powerpoint/2016/6/main">
                        <a:blip r:embed="rId10"/>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23" name="Vista general de diapositiva 22">
                <a:hlinkClick r:id="rId11" action="ppaction://hlinksldjump"/>
                <a:extLst>
                  <a:ext uri="{FF2B5EF4-FFF2-40B4-BE49-F238E27FC236}">
                    <a16:creationId xmlns:a16="http://schemas.microsoft.com/office/drawing/2014/main" id="{907874B2-BA5A-0505-36DF-31A7434AF667}"/>
                  </a:ext>
                </a:extLst>
              </p:cNvPr>
              <p:cNvPicPr>
                <a:picLocks noGrp="1" noRot="1" noChangeAspect="1" noMove="1" noResize="1" noEditPoints="1" noAdjustHandles="1" noChangeArrowheads="1" noChangeShapeType="1"/>
              </p:cNvPicPr>
              <p:nvPr/>
            </p:nvPicPr>
            <p:blipFill>
              <a:blip r:embed="rId12"/>
              <a:stretch>
                <a:fillRect/>
              </a:stretch>
            </p:blipFill>
            <p:spPr>
              <a:xfrm>
                <a:off x="5694149" y="285398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Vista general de diapositiva 24">
                <a:extLst>
                  <a:ext uri="{FF2B5EF4-FFF2-40B4-BE49-F238E27FC236}">
                    <a16:creationId xmlns:a16="http://schemas.microsoft.com/office/drawing/2014/main" id="{0DE8894C-196E-61CE-EF84-748A2652F3D5}"/>
                  </a:ext>
                </a:extLst>
              </p:cNvPr>
              <p:cNvGraphicFramePr>
                <a:graphicFrameLocks noChangeAspect="1"/>
              </p:cNvGraphicFramePr>
              <p:nvPr>
                <p:extLst>
                  <p:ext uri="{D42A27DB-BD31-4B8C-83A1-F6EECF244321}">
                    <p14:modId xmlns:p14="http://schemas.microsoft.com/office/powerpoint/2010/main" val="2603929285"/>
                  </p:ext>
                </p:extLst>
              </p:nvPr>
            </p:nvGraphicFramePr>
            <p:xfrm>
              <a:off x="9897311" y="2850470"/>
              <a:ext cx="2038249" cy="1146515"/>
            </p:xfrm>
            <a:graphic>
              <a:graphicData uri="http://schemas.microsoft.com/office/powerpoint/2016/slidezoom">
                <pslz:sldZm>
                  <pslz:sldZmObj sldId="353" cId="2931429916">
                    <pslz:zmPr id="{311ADAC5-7744-40B9-A7FD-E3F1125B3858}" returnToParent="0" transitionDur="1000">
                      <p166:blipFill xmlns:p166="http://schemas.microsoft.com/office/powerpoint/2016/6/main">
                        <a:blip r:embed="rId13"/>
                        <a:stretch>
                          <a:fillRect/>
                        </a:stretch>
                      </p166:blipFill>
                      <p166:spPr xmlns:p166="http://schemas.microsoft.com/office/powerpoint/2016/6/main">
                        <a:xfrm>
                          <a:off x="0" y="0"/>
                          <a:ext cx="2038249" cy="1146515"/>
                        </a:xfrm>
                        <a:prstGeom prst="rect">
                          <a:avLst/>
                        </a:prstGeom>
                        <a:ln w="3175">
                          <a:solidFill>
                            <a:prstClr val="ltGray"/>
                          </a:solidFill>
                        </a:ln>
                      </p166:spPr>
                    </pslz:zmPr>
                  </pslz:sldZmObj>
                </pslz:sldZm>
              </a:graphicData>
            </a:graphic>
          </p:graphicFrame>
        </mc:Choice>
        <mc:Fallback xmlns="">
          <p:pic>
            <p:nvPicPr>
              <p:cNvPr id="25" name="Vista general de diapositiva 24">
                <a:hlinkClick r:id="rId14" action="ppaction://hlinksldjump"/>
                <a:extLst>
                  <a:ext uri="{FF2B5EF4-FFF2-40B4-BE49-F238E27FC236}">
                    <a16:creationId xmlns:a16="http://schemas.microsoft.com/office/drawing/2014/main" id="{0DE8894C-196E-61CE-EF84-748A2652F3D5}"/>
                  </a:ext>
                </a:extLst>
              </p:cNvPr>
              <p:cNvPicPr>
                <a:picLocks noGrp="1" noRot="1" noChangeAspect="1" noMove="1" noResize="1" noEditPoints="1" noAdjustHandles="1" noChangeArrowheads="1" noChangeShapeType="1"/>
              </p:cNvPicPr>
              <p:nvPr/>
            </p:nvPicPr>
            <p:blipFill>
              <a:blip r:embed="rId15"/>
              <a:stretch>
                <a:fillRect/>
              </a:stretch>
            </p:blipFill>
            <p:spPr>
              <a:xfrm>
                <a:off x="9897311" y="2850470"/>
                <a:ext cx="2038249" cy="114651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Vista general de diapositiva 26">
                <a:extLst>
                  <a:ext uri="{FF2B5EF4-FFF2-40B4-BE49-F238E27FC236}">
                    <a16:creationId xmlns:a16="http://schemas.microsoft.com/office/drawing/2014/main" id="{E683DBB8-B0B3-FE9A-A362-FAAB111DFF26}"/>
                  </a:ext>
                </a:extLst>
              </p:cNvPr>
              <p:cNvGraphicFramePr>
                <a:graphicFrameLocks noChangeAspect="1"/>
              </p:cNvGraphicFramePr>
              <p:nvPr>
                <p:extLst>
                  <p:ext uri="{D42A27DB-BD31-4B8C-83A1-F6EECF244321}">
                    <p14:modId xmlns:p14="http://schemas.microsoft.com/office/powerpoint/2010/main" val="81643170"/>
                  </p:ext>
                </p:extLst>
              </p:nvPr>
            </p:nvGraphicFramePr>
            <p:xfrm>
              <a:off x="1507827" y="4110335"/>
              <a:ext cx="2032000" cy="1143000"/>
            </p:xfrm>
            <a:graphic>
              <a:graphicData uri="http://schemas.microsoft.com/office/powerpoint/2016/slidezoom">
                <pslz:sldZm>
                  <pslz:sldZmObj sldId="334" cId="2189647560">
                    <pslz:zmPr id="{87A2C8F2-9FEB-44E2-8AA3-9815599BC58F}" returnToParent="0" transitionDur="1000">
                      <p166:blipFill xmlns:p166="http://schemas.microsoft.com/office/powerpoint/2016/6/main">
                        <a:blip r:embed="rId16"/>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27" name="Vista general de diapositiva 26">
                <a:hlinkClick r:id="rId17" action="ppaction://hlinksldjump"/>
                <a:extLst>
                  <a:ext uri="{FF2B5EF4-FFF2-40B4-BE49-F238E27FC236}">
                    <a16:creationId xmlns:a16="http://schemas.microsoft.com/office/drawing/2014/main" id="{E683DBB8-B0B3-FE9A-A362-FAAB111DFF26}"/>
                  </a:ext>
                </a:extLst>
              </p:cNvPr>
              <p:cNvPicPr>
                <a:picLocks noGrp="1" noRot="1" noChangeAspect="1" noMove="1" noResize="1" noEditPoints="1" noAdjustHandles="1" noChangeArrowheads="1" noChangeShapeType="1"/>
              </p:cNvPicPr>
              <p:nvPr/>
            </p:nvPicPr>
            <p:blipFill>
              <a:blip r:embed="rId18"/>
              <a:stretch>
                <a:fillRect/>
              </a:stretch>
            </p:blipFill>
            <p:spPr>
              <a:xfrm>
                <a:off x="1507827" y="411033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Vista general de diapositiva 28">
                <a:extLst>
                  <a:ext uri="{FF2B5EF4-FFF2-40B4-BE49-F238E27FC236}">
                    <a16:creationId xmlns:a16="http://schemas.microsoft.com/office/drawing/2014/main" id="{BB8C112F-0F5A-5305-0B65-0E3D378AD331}"/>
                  </a:ext>
                </a:extLst>
              </p:cNvPr>
              <p:cNvGraphicFramePr>
                <a:graphicFrameLocks noChangeAspect="1"/>
              </p:cNvGraphicFramePr>
              <p:nvPr>
                <p:extLst>
                  <p:ext uri="{D42A27DB-BD31-4B8C-83A1-F6EECF244321}">
                    <p14:modId xmlns:p14="http://schemas.microsoft.com/office/powerpoint/2010/main" val="103425801"/>
                  </p:ext>
                </p:extLst>
              </p:nvPr>
            </p:nvGraphicFramePr>
            <p:xfrm>
              <a:off x="7795730" y="2853985"/>
              <a:ext cx="2032000" cy="1143000"/>
            </p:xfrm>
            <a:graphic>
              <a:graphicData uri="http://schemas.microsoft.com/office/powerpoint/2016/slidezoom">
                <pslz:sldZm>
                  <pslz:sldZmObj sldId="355" cId="3811286764">
                    <pslz:zmPr id="{F4FCD8B2-BB59-4C45-9B50-60162ED15DCC}" returnToParent="0" transitionDur="1000">
                      <p166:blipFill xmlns:p166="http://schemas.microsoft.com/office/powerpoint/2016/6/main">
                        <a:blip r:embed="rId19"/>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29" name="Vista general de diapositiva 28">
                <a:hlinkClick r:id="rId20" action="ppaction://hlinksldjump"/>
                <a:extLst>
                  <a:ext uri="{FF2B5EF4-FFF2-40B4-BE49-F238E27FC236}">
                    <a16:creationId xmlns:a16="http://schemas.microsoft.com/office/drawing/2014/main" id="{BB8C112F-0F5A-5305-0B65-0E3D378AD331}"/>
                  </a:ext>
                </a:extLst>
              </p:cNvPr>
              <p:cNvPicPr>
                <a:picLocks noGrp="1" noRot="1" noChangeAspect="1" noMove="1" noResize="1" noEditPoints="1" noAdjustHandles="1" noChangeArrowheads="1" noChangeShapeType="1"/>
              </p:cNvPicPr>
              <p:nvPr/>
            </p:nvPicPr>
            <p:blipFill>
              <a:blip r:embed="rId21"/>
              <a:stretch>
                <a:fillRect/>
              </a:stretch>
            </p:blipFill>
            <p:spPr>
              <a:xfrm>
                <a:off x="7795730" y="285398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Vista general de diapositiva 30">
                <a:extLst>
                  <a:ext uri="{FF2B5EF4-FFF2-40B4-BE49-F238E27FC236}">
                    <a16:creationId xmlns:a16="http://schemas.microsoft.com/office/drawing/2014/main" id="{CA700F8B-3746-67F3-D3E0-DB629837A98F}"/>
                  </a:ext>
                </a:extLst>
              </p:cNvPr>
              <p:cNvGraphicFramePr>
                <a:graphicFrameLocks noChangeAspect="1"/>
              </p:cNvGraphicFramePr>
              <p:nvPr>
                <p:extLst>
                  <p:ext uri="{D42A27DB-BD31-4B8C-83A1-F6EECF244321}">
                    <p14:modId xmlns:p14="http://schemas.microsoft.com/office/powerpoint/2010/main" val="932585823"/>
                  </p:ext>
                </p:extLst>
              </p:nvPr>
            </p:nvGraphicFramePr>
            <p:xfrm>
              <a:off x="3600988" y="4110335"/>
              <a:ext cx="2032000" cy="1143000"/>
            </p:xfrm>
            <a:graphic>
              <a:graphicData uri="http://schemas.microsoft.com/office/powerpoint/2016/slidezoom">
                <pslz:sldZm>
                  <pslz:sldZmObj sldId="356" cId="1463845449">
                    <pslz:zmPr id="{D354B0A2-FF19-4576-9A92-FFB84FAA882E}" returnToParent="0" transitionDur="1000">
                      <p166:blipFill xmlns:p166="http://schemas.microsoft.com/office/powerpoint/2016/6/main">
                        <a:blip r:embed="rId22"/>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31" name="Vista general de diapositiva 30">
                <a:hlinkClick r:id="rId23" action="ppaction://hlinksldjump"/>
                <a:extLst>
                  <a:ext uri="{FF2B5EF4-FFF2-40B4-BE49-F238E27FC236}">
                    <a16:creationId xmlns:a16="http://schemas.microsoft.com/office/drawing/2014/main" id="{CA700F8B-3746-67F3-D3E0-DB629837A98F}"/>
                  </a:ext>
                </a:extLst>
              </p:cNvPr>
              <p:cNvPicPr>
                <a:picLocks noGrp="1" noRot="1" noChangeAspect="1" noMove="1" noResize="1" noEditPoints="1" noAdjustHandles="1" noChangeArrowheads="1" noChangeShapeType="1"/>
              </p:cNvPicPr>
              <p:nvPr/>
            </p:nvPicPr>
            <p:blipFill>
              <a:blip r:embed="rId24"/>
              <a:stretch>
                <a:fillRect/>
              </a:stretch>
            </p:blipFill>
            <p:spPr>
              <a:xfrm>
                <a:off x="3600988" y="411033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Vista general de diapositiva 32">
                <a:extLst>
                  <a:ext uri="{FF2B5EF4-FFF2-40B4-BE49-F238E27FC236}">
                    <a16:creationId xmlns:a16="http://schemas.microsoft.com/office/drawing/2014/main" id="{B40A0561-11FF-A0BA-CC86-14032302F365}"/>
                  </a:ext>
                </a:extLst>
              </p:cNvPr>
              <p:cNvGraphicFramePr>
                <a:graphicFrameLocks noChangeAspect="1"/>
              </p:cNvGraphicFramePr>
              <p:nvPr>
                <p:extLst>
                  <p:ext uri="{D42A27DB-BD31-4B8C-83A1-F6EECF244321}">
                    <p14:modId xmlns:p14="http://schemas.microsoft.com/office/powerpoint/2010/main" val="1709774341"/>
                  </p:ext>
                </p:extLst>
              </p:nvPr>
            </p:nvGraphicFramePr>
            <p:xfrm>
              <a:off x="5694149" y="4103305"/>
              <a:ext cx="2032000" cy="1143000"/>
            </p:xfrm>
            <a:graphic>
              <a:graphicData uri="http://schemas.microsoft.com/office/powerpoint/2016/slidezoom">
                <pslz:sldZm>
                  <pslz:sldZmObj sldId="357" cId="1921789289">
                    <pslz:zmPr id="{415F7550-2D01-404A-AF0D-2D692A670B80}" returnToParent="0" transitionDur="1000">
                      <p166:blipFill xmlns:p166="http://schemas.microsoft.com/office/powerpoint/2016/6/main">
                        <a:blip r:embed="rId25"/>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33" name="Vista general de diapositiva 32">
                <a:hlinkClick r:id="rId26" action="ppaction://hlinksldjump"/>
                <a:extLst>
                  <a:ext uri="{FF2B5EF4-FFF2-40B4-BE49-F238E27FC236}">
                    <a16:creationId xmlns:a16="http://schemas.microsoft.com/office/drawing/2014/main" id="{B40A0561-11FF-A0BA-CC86-14032302F365}"/>
                  </a:ext>
                </a:extLst>
              </p:cNvPr>
              <p:cNvPicPr>
                <a:picLocks noGrp="1" noRot="1" noChangeAspect="1" noMove="1" noResize="1" noEditPoints="1" noAdjustHandles="1" noChangeArrowheads="1" noChangeShapeType="1"/>
              </p:cNvPicPr>
              <p:nvPr/>
            </p:nvPicPr>
            <p:blipFill>
              <a:blip r:embed="rId27"/>
              <a:stretch>
                <a:fillRect/>
              </a:stretch>
            </p:blipFill>
            <p:spPr>
              <a:xfrm>
                <a:off x="5694149" y="410330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Vista general de diapositiva 34">
                <a:extLst>
                  <a:ext uri="{FF2B5EF4-FFF2-40B4-BE49-F238E27FC236}">
                    <a16:creationId xmlns:a16="http://schemas.microsoft.com/office/drawing/2014/main" id="{3CEDDD5C-9575-1C86-95F2-DD9328CD3CCD}"/>
                  </a:ext>
                </a:extLst>
              </p:cNvPr>
              <p:cNvGraphicFramePr>
                <a:graphicFrameLocks noChangeAspect="1"/>
              </p:cNvGraphicFramePr>
              <p:nvPr>
                <p:extLst>
                  <p:ext uri="{D42A27DB-BD31-4B8C-83A1-F6EECF244321}">
                    <p14:modId xmlns:p14="http://schemas.microsoft.com/office/powerpoint/2010/main" val="1024734991"/>
                  </p:ext>
                </p:extLst>
              </p:nvPr>
            </p:nvGraphicFramePr>
            <p:xfrm>
              <a:off x="7795730" y="4110335"/>
              <a:ext cx="2032000" cy="1143000"/>
            </p:xfrm>
            <a:graphic>
              <a:graphicData uri="http://schemas.microsoft.com/office/powerpoint/2016/slidezoom">
                <pslz:sldZm>
                  <pslz:sldZmObj sldId="352" cId="1379720258">
                    <pslz:zmPr id="{0D2AD1E7-618C-4680-B854-DFE579D01193}" returnToParent="0" transitionDur="1000">
                      <p166:blipFill xmlns:p166="http://schemas.microsoft.com/office/powerpoint/2016/6/main">
                        <a:blip r:embed="rId28"/>
                        <a:stretch>
                          <a:fillRect/>
                        </a:stretch>
                      </p166:blipFill>
                      <p166:spPr xmlns:p166="http://schemas.microsoft.com/office/powerpoint/2016/6/main">
                        <a:xfrm>
                          <a:off x="0" y="0"/>
                          <a:ext cx="2032000" cy="1143000"/>
                        </a:xfrm>
                        <a:prstGeom prst="rect">
                          <a:avLst/>
                        </a:prstGeom>
                        <a:ln w="3175">
                          <a:solidFill>
                            <a:prstClr val="ltGray"/>
                          </a:solidFill>
                        </a:ln>
                      </p166:spPr>
                    </pslz:zmPr>
                  </pslz:sldZmObj>
                </pslz:sldZm>
              </a:graphicData>
            </a:graphic>
          </p:graphicFrame>
        </mc:Choice>
        <mc:Fallback xmlns="">
          <p:pic>
            <p:nvPicPr>
              <p:cNvPr id="35" name="Vista general de diapositiva 34">
                <a:hlinkClick r:id="rId29" action="ppaction://hlinksldjump"/>
                <a:extLst>
                  <a:ext uri="{FF2B5EF4-FFF2-40B4-BE49-F238E27FC236}">
                    <a16:creationId xmlns:a16="http://schemas.microsoft.com/office/drawing/2014/main" id="{3CEDDD5C-9575-1C86-95F2-DD9328CD3CCD}"/>
                  </a:ext>
                </a:extLst>
              </p:cNvPr>
              <p:cNvPicPr>
                <a:picLocks noGrp="1" noRot="1" noChangeAspect="1" noMove="1" noResize="1" noEditPoints="1" noAdjustHandles="1" noChangeArrowheads="1" noChangeShapeType="1"/>
              </p:cNvPicPr>
              <p:nvPr/>
            </p:nvPicPr>
            <p:blipFill>
              <a:blip r:embed="rId30"/>
              <a:stretch>
                <a:fillRect/>
              </a:stretch>
            </p:blipFill>
            <p:spPr>
              <a:xfrm>
                <a:off x="7795730" y="4110335"/>
                <a:ext cx="2032000" cy="1143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Vista general de diapositiva 36">
                <a:extLst>
                  <a:ext uri="{FF2B5EF4-FFF2-40B4-BE49-F238E27FC236}">
                    <a16:creationId xmlns:a16="http://schemas.microsoft.com/office/drawing/2014/main" id="{BD39CEB3-D973-80E3-E098-BDF409C53A9B}"/>
                  </a:ext>
                </a:extLst>
              </p:cNvPr>
              <p:cNvGraphicFramePr>
                <a:graphicFrameLocks noChangeAspect="1"/>
              </p:cNvGraphicFramePr>
              <p:nvPr>
                <p:extLst>
                  <p:ext uri="{D42A27DB-BD31-4B8C-83A1-F6EECF244321}">
                    <p14:modId xmlns:p14="http://schemas.microsoft.com/office/powerpoint/2010/main" val="1895931366"/>
                  </p:ext>
                </p:extLst>
              </p:nvPr>
            </p:nvGraphicFramePr>
            <p:xfrm>
              <a:off x="9891062" y="4103305"/>
              <a:ext cx="2044498" cy="1150030"/>
            </p:xfrm>
            <a:graphic>
              <a:graphicData uri="http://schemas.microsoft.com/office/powerpoint/2016/slidezoom">
                <pslz:sldZm>
                  <pslz:sldZmObj sldId="358" cId="1175064544">
                    <pslz:zmPr id="{22D8EE6E-8415-4C1D-84E4-E6E003E46515}" transitionDur="1000">
                      <p166:blipFill xmlns:p166="http://schemas.microsoft.com/office/powerpoint/2016/6/main">
                        <a:blip r:embed="rId31"/>
                        <a:stretch>
                          <a:fillRect/>
                        </a:stretch>
                      </p166:blipFill>
                      <p166:spPr xmlns:p166="http://schemas.microsoft.com/office/powerpoint/2016/6/main">
                        <a:xfrm>
                          <a:off x="0" y="0"/>
                          <a:ext cx="2044498" cy="1150030"/>
                        </a:xfrm>
                        <a:prstGeom prst="rect">
                          <a:avLst/>
                        </a:prstGeom>
                        <a:ln w="3175">
                          <a:solidFill>
                            <a:prstClr val="ltGray"/>
                          </a:solidFill>
                        </a:ln>
                      </p166:spPr>
                    </pslz:zmPr>
                  </pslz:sldZmObj>
                </pslz:sldZm>
              </a:graphicData>
            </a:graphic>
          </p:graphicFrame>
        </mc:Choice>
        <mc:Fallback xmlns="">
          <p:pic>
            <p:nvPicPr>
              <p:cNvPr id="37" name="Vista general de diapositiva 36">
                <a:hlinkClick r:id="rId32" action="ppaction://hlinksldjump"/>
                <a:extLst>
                  <a:ext uri="{FF2B5EF4-FFF2-40B4-BE49-F238E27FC236}">
                    <a16:creationId xmlns:a16="http://schemas.microsoft.com/office/drawing/2014/main" id="{BD39CEB3-D973-80E3-E098-BDF409C53A9B}"/>
                  </a:ext>
                </a:extLst>
              </p:cNvPr>
              <p:cNvPicPr>
                <a:picLocks noGrp="1" noRot="1" noChangeAspect="1" noMove="1" noResize="1" noEditPoints="1" noAdjustHandles="1" noChangeArrowheads="1" noChangeShapeType="1"/>
              </p:cNvPicPr>
              <p:nvPr/>
            </p:nvPicPr>
            <p:blipFill>
              <a:blip r:embed="rId33"/>
              <a:stretch>
                <a:fillRect/>
              </a:stretch>
            </p:blipFill>
            <p:spPr>
              <a:xfrm>
                <a:off x="9891062" y="4103305"/>
                <a:ext cx="2044498" cy="1150030"/>
              </a:xfrm>
              <a:prstGeom prst="rect">
                <a:avLst/>
              </a:prstGeom>
              <a:ln w="3175">
                <a:solidFill>
                  <a:prstClr val="ltGray"/>
                </a:solidFill>
              </a:ln>
            </p:spPr>
          </p:pic>
        </mc:Fallback>
      </mc:AlternateContent>
    </p:spTree>
    <p:extLst>
      <p:ext uri="{BB962C8B-B14F-4D97-AF65-F5344CB8AC3E}">
        <p14:creationId xmlns:p14="http://schemas.microsoft.com/office/powerpoint/2010/main" val="195927114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Metabolite</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Tiroides</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654758" y="5236111"/>
            <a:ext cx="6485164" cy="157783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spcBef>
                <a:spcPts val="1000"/>
              </a:spcBef>
              <a:defRPr>
                <a:latin typeface="Nirmala UI"/>
                <a:ea typeface="Nirmala UI"/>
                <a:cs typeface="Nirmala UI"/>
                <a:sym typeface="Nirmala UI"/>
              </a:defRPr>
            </a:pPr>
            <a:r>
              <a:rPr lang="es-ES" sz="2000" b="1" dirty="0">
                <a:latin typeface="Bebas"/>
              </a:rPr>
              <a:t>Yodo proveniente del alga marina </a:t>
            </a:r>
            <a:r>
              <a:rPr lang="es-ES" sz="2000" b="1" dirty="0" err="1">
                <a:latin typeface="Bebas"/>
              </a:rPr>
              <a:t>kelp</a:t>
            </a:r>
            <a:r>
              <a:rPr lang="es-ES" sz="2000" b="1" dirty="0">
                <a:latin typeface="Bebas"/>
              </a:rPr>
              <a:t>,</a:t>
            </a:r>
          </a:p>
          <a:p>
            <a:pPr marL="228600" indent="-228600" algn="ctr">
              <a:spcBef>
                <a:spcPts val="1000"/>
              </a:spcBef>
              <a:defRPr>
                <a:latin typeface="Nirmala UI"/>
                <a:ea typeface="Nirmala UI"/>
                <a:cs typeface="Nirmala UI"/>
                <a:sym typeface="Nirmala UI"/>
              </a:defRPr>
            </a:pPr>
            <a:r>
              <a:rPr lang="es-ES" sz="2000" b="1" dirty="0">
                <a:latin typeface="Bebas"/>
              </a:rPr>
              <a:t>Selenio, Mezcla metabólica posterior a las comidas</a:t>
            </a:r>
          </a:p>
          <a:p>
            <a:pPr marL="228600" indent="-228600" algn="ctr">
              <a:spcBef>
                <a:spcPts val="1000"/>
              </a:spcBef>
              <a:defRPr>
                <a:latin typeface="Nirmala UI"/>
                <a:ea typeface="Nirmala UI"/>
                <a:cs typeface="Nirmala UI"/>
                <a:sym typeface="Nirmala UI"/>
              </a:defRPr>
            </a:pPr>
            <a:r>
              <a:rPr lang="es-ES" sz="2000" b="1" dirty="0">
                <a:latin typeface="Bebas"/>
              </a:rPr>
              <a:t>Ayuda con el metabolismo posterior a las comidas y la capacidad antioxidante</a:t>
            </a:r>
          </a:p>
        </p:txBody>
      </p:sp>
      <p:sp>
        <p:nvSpPr>
          <p:cNvPr id="15" name="Rectangle 10">
            <a:extLst>
              <a:ext uri="{FF2B5EF4-FFF2-40B4-BE49-F238E27FC236}">
                <a16:creationId xmlns:a16="http://schemas.microsoft.com/office/drawing/2014/main" id="{687F9285-F6D1-5111-B697-99FA2B736700}"/>
              </a:ext>
            </a:extLst>
          </p:cNvPr>
          <p:cNvSpPr/>
          <p:nvPr/>
        </p:nvSpPr>
        <p:spPr>
          <a:xfrm>
            <a:off x="4629812" y="229264"/>
            <a:ext cx="4043888"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Respalda tu tiroides.</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La tiroides es una glándula que controla el metabolismo; es parte del sistema endocrino.</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Estas hormonas pueden afectar la velocidad con la que late tu corazón, la profundidad de tu respiración y</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si subes o bajas de peso</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También pueden ayudar a controlar la temperatura de tu cuerpo y el nivel de colesterol, entre otras funciones.*</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grpSp>
        <p:nvGrpSpPr>
          <p:cNvPr id="11" name="Grupo 10">
            <a:extLst>
              <a:ext uri="{FF2B5EF4-FFF2-40B4-BE49-F238E27FC236}">
                <a16:creationId xmlns:a16="http://schemas.microsoft.com/office/drawing/2014/main" id="{AE8CAD93-285A-6D7C-0E5F-0FFEA8AB6C8A}"/>
              </a:ext>
            </a:extLst>
          </p:cNvPr>
          <p:cNvGrpSpPr/>
          <p:nvPr/>
        </p:nvGrpSpPr>
        <p:grpSpPr>
          <a:xfrm>
            <a:off x="9069440" y="2410235"/>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668C78FA-DD5D-E1A2-0932-D04408754434}"/>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7" name="CuadroTexto 6">
              <a:extLst>
                <a:ext uri="{FF2B5EF4-FFF2-40B4-BE49-F238E27FC236}">
                  <a16:creationId xmlns:a16="http://schemas.microsoft.com/office/drawing/2014/main" id="{E68A860C-A1B5-3C15-80D3-5DA2EFEA7A57}"/>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425234723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Lung</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Pulmones</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654758" y="5236111"/>
            <a:ext cx="6485164" cy="157783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spcBef>
                <a:spcPts val="1000"/>
              </a:spcBef>
              <a:defRPr>
                <a:latin typeface="Nirmala UI"/>
                <a:ea typeface="Nirmala UI"/>
                <a:cs typeface="Nirmala UI"/>
                <a:sym typeface="Nirmala UI"/>
              </a:defRPr>
            </a:pPr>
            <a:r>
              <a:rPr lang="es-ES" sz="2000" b="1" dirty="0">
                <a:latin typeface="Bebas"/>
              </a:rPr>
              <a:t>Tomillo (</a:t>
            </a:r>
            <a:r>
              <a:rPr lang="es-ES" sz="2000" b="1" dirty="0" err="1">
                <a:latin typeface="Bebas"/>
              </a:rPr>
              <a:t>Thymus</a:t>
            </a:r>
            <a:r>
              <a:rPr lang="es-ES" sz="2000" b="1" dirty="0">
                <a:latin typeface="Bebas"/>
              </a:rPr>
              <a:t> </a:t>
            </a:r>
            <a:r>
              <a:rPr lang="es-ES" sz="2000" b="1" dirty="0" err="1">
                <a:latin typeface="Bebas"/>
              </a:rPr>
              <a:t>vulgaris</a:t>
            </a:r>
            <a:r>
              <a:rPr lang="es-ES" sz="2000" b="1" dirty="0">
                <a:latin typeface="Bebas"/>
              </a:rPr>
              <a:t> L.), vitamina A, vitamina C , vitamina E, </a:t>
            </a:r>
            <a:r>
              <a:rPr lang="es-ES" sz="2000" b="1" dirty="0" err="1">
                <a:latin typeface="Bebas"/>
              </a:rPr>
              <a:t>Panax</a:t>
            </a:r>
            <a:r>
              <a:rPr lang="es-ES" sz="2000" b="1" dirty="0">
                <a:latin typeface="Bebas"/>
              </a:rPr>
              <a:t> Ginseng y arándano </a:t>
            </a:r>
          </a:p>
        </p:txBody>
      </p:sp>
      <p:sp>
        <p:nvSpPr>
          <p:cNvPr id="15" name="Rectangle 10">
            <a:extLst>
              <a:ext uri="{FF2B5EF4-FFF2-40B4-BE49-F238E27FC236}">
                <a16:creationId xmlns:a16="http://schemas.microsoft.com/office/drawing/2014/main" id="{687F9285-F6D1-5111-B697-99FA2B736700}"/>
              </a:ext>
            </a:extLst>
          </p:cNvPr>
          <p:cNvSpPr/>
          <p:nvPr/>
        </p:nvSpPr>
        <p:spPr>
          <a:xfrm>
            <a:off x="4629812" y="229264"/>
            <a:ext cx="4043888"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Nuestro aparato respiratorio está compuesto por varios órganos: laringe, faringe, bronquios y pulmones, que desempeñan importantes funciones vitales:</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Voz, Protección, Respiración</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El oxígeno (O2) del aire se transporta a las células a través del torrente sanguíneo, mientras que el dióxido de carbono (CO2 ) que producen las células se expulsa al aire.</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grpSp>
        <p:nvGrpSpPr>
          <p:cNvPr id="3" name="Grupo 2">
            <a:extLst>
              <a:ext uri="{FF2B5EF4-FFF2-40B4-BE49-F238E27FC236}">
                <a16:creationId xmlns:a16="http://schemas.microsoft.com/office/drawing/2014/main" id="{ABE97DED-0308-7057-8C90-FA76DB12F292}"/>
              </a:ext>
            </a:extLst>
          </p:cNvPr>
          <p:cNvGrpSpPr/>
          <p:nvPr/>
        </p:nvGrpSpPr>
        <p:grpSpPr>
          <a:xfrm>
            <a:off x="9069440" y="2410235"/>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37677824-F771-2AD0-5E62-4C2162C985CA}"/>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7" name="CuadroTexto 6">
              <a:extLst>
                <a:ext uri="{FF2B5EF4-FFF2-40B4-BE49-F238E27FC236}">
                  <a16:creationId xmlns:a16="http://schemas.microsoft.com/office/drawing/2014/main" id="{85DDEF5F-51FB-5539-ED64-28C386455A17}"/>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269289776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Vista</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Ocular</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654758" y="5236111"/>
            <a:ext cx="6485164" cy="157783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spcBef>
                <a:spcPts val="1000"/>
              </a:spcBef>
              <a:defRPr>
                <a:latin typeface="Nirmala UI"/>
                <a:ea typeface="Nirmala UI"/>
                <a:cs typeface="Nirmala UI"/>
                <a:sym typeface="Nirmala UI"/>
              </a:defRPr>
            </a:pPr>
            <a:r>
              <a:rPr lang="es-ES" sz="2000" b="1" dirty="0">
                <a:latin typeface="Bebas"/>
              </a:rPr>
              <a:t>Vitamina A, zinc y extractos vegetales</a:t>
            </a:r>
          </a:p>
        </p:txBody>
      </p:sp>
      <p:sp>
        <p:nvSpPr>
          <p:cNvPr id="15" name="Rectangle 10">
            <a:extLst>
              <a:ext uri="{FF2B5EF4-FFF2-40B4-BE49-F238E27FC236}">
                <a16:creationId xmlns:a16="http://schemas.microsoft.com/office/drawing/2014/main" id="{687F9285-F6D1-5111-B697-99FA2B736700}"/>
              </a:ext>
            </a:extLst>
          </p:cNvPr>
          <p:cNvSpPr/>
          <p:nvPr/>
        </p:nvSpPr>
        <p:spPr>
          <a:xfrm>
            <a:off x="4629812" y="229264"/>
            <a:ext cx="4043888"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Además de vitaminas A, E y C, zinc, extracto de baya de arándano, extracto de baya de grosella negra y otros ingredientes, contiene luteína y zeaxantina, que son pigmentos liposolubles de color amarillo que se concentran en la mácula del ojo.</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sp>
        <p:nvSpPr>
          <p:cNvPr id="3" name="CuadroTexto 2">
            <a:extLst>
              <a:ext uri="{FF2B5EF4-FFF2-40B4-BE49-F238E27FC236}">
                <a16:creationId xmlns:a16="http://schemas.microsoft.com/office/drawing/2014/main" id="{E23A7E56-F59E-C60E-5F82-C20B18AB4771}"/>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$ 212.100</a:t>
            </a:r>
            <a:endParaRPr lang="es-ES" dirty="0"/>
          </a:p>
        </p:txBody>
      </p:sp>
      <p:pic>
        <p:nvPicPr>
          <p:cNvPr id="2050" name="Picture 2">
            <a:extLst>
              <a:ext uri="{FF2B5EF4-FFF2-40B4-BE49-F238E27FC236}">
                <a16:creationId xmlns:a16="http://schemas.microsoft.com/office/drawing/2014/main" id="{2F75D135-A71B-0F9B-BF95-CB12ABECFB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7AE94DD-755D-B463-60F8-AA053803BC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529" y="4205111"/>
            <a:ext cx="218017" cy="218017"/>
          </a:xfrm>
          <a:prstGeom prst="rect">
            <a:avLst/>
          </a:prstGeom>
          <a:noFill/>
          <a:scene3d>
            <a:camera prst="isometricLeftDown">
              <a:rot lat="420000" lon="2700000" rev="0"/>
            </a:camera>
            <a:lightRig rig="threePt" dir="t"/>
          </a:scene3d>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513F7667-3C36-63A2-646E-216EA5CF37BA}"/>
              </a:ext>
            </a:extLst>
          </p:cNvPr>
          <p:cNvSpPr/>
          <p:nvPr/>
        </p:nvSpPr>
        <p:spPr>
          <a:xfrm>
            <a:off x="3838210" y="4140943"/>
            <a:ext cx="987770" cy="276999"/>
          </a:xfrm>
          <a:prstGeom prst="rect">
            <a:avLst/>
          </a:prstGeom>
          <a:noFill/>
        </p:spPr>
        <p:txBody>
          <a:bodyPr wrap="none" lIns="91440" tIns="45720" rIns="91440" bIns="45720">
            <a:spAutoFit/>
          </a:bodyPr>
          <a:lstStyle/>
          <a:p>
            <a:pPr algn="ctr"/>
            <a:r>
              <a:rPr lang="es-ES" sz="1200" b="1" cap="none" spc="0" dirty="0">
                <a:ln w="6350" cap="flat">
                  <a:solidFill>
                    <a:srgbClr val="0873B9">
                      <a:alpha val="51000"/>
                    </a:srgbClr>
                  </a:solidFill>
                  <a:prstDash val="solid"/>
                </a:ln>
                <a:solidFill>
                  <a:srgbClr val="FFFFFF"/>
                </a:solidFill>
                <a:effectLst>
                  <a:outerShdw blurRad="38100" dist="22860" dir="5400000" algn="tl" rotWithShape="0">
                    <a:srgbClr val="000000">
                      <a:alpha val="30000"/>
                    </a:srgbClr>
                  </a:outerShdw>
                </a:effectLst>
              </a:rPr>
              <a:t>En Colombia</a:t>
            </a:r>
          </a:p>
        </p:txBody>
      </p:sp>
    </p:spTree>
    <p:extLst>
      <p:ext uri="{BB962C8B-B14F-4D97-AF65-F5344CB8AC3E}">
        <p14:creationId xmlns:p14="http://schemas.microsoft.com/office/powerpoint/2010/main" val="323895954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65402"/>
            <a:ext cx="3323771" cy="2862322"/>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Belle Vie</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Sistema hormonal femenino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8694057" y="619880"/>
            <a:ext cx="3176840" cy="6238117"/>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Diabéticos</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Respalda la agudeza Síndrome Premenstrual</a:t>
            </a:r>
          </a:p>
          <a:p>
            <a:pPr algn="r">
              <a:lnSpc>
                <a:spcPct val="150000"/>
              </a:lnSpc>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combinado con </a:t>
            </a:r>
            <a:r>
              <a:rPr lang="es-ES" b="1"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Bioefa</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(antinflamatorio)</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Respaldo para menopausia</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Eliminación de toxinas</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Prevención cáncer de mama y útero</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Antioxidante</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Ayuda a fijar calcio</a:t>
            </a:r>
          </a:p>
          <a:p>
            <a:pPr algn="r">
              <a:lnSpc>
                <a:spcPct val="150000"/>
              </a:lnSpc>
              <a:buSzPct val="100000"/>
              <a:defRPr>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Equilibrio hormonal y acné</a:t>
            </a:r>
            <a:endPar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p:txBody>
      </p:sp>
      <p:sp>
        <p:nvSpPr>
          <p:cNvPr id="2" name="Rectangle 9">
            <a:extLst>
              <a:ext uri="{FF2B5EF4-FFF2-40B4-BE49-F238E27FC236}">
                <a16:creationId xmlns:a16="http://schemas.microsoft.com/office/drawing/2014/main" id="{0C502591-3D79-4117-A8C4-AE9251EDC089}"/>
              </a:ext>
            </a:extLst>
          </p:cNvPr>
          <p:cNvSpPr/>
          <p:nvPr/>
        </p:nvSpPr>
        <p:spPr>
          <a:xfrm>
            <a:off x="2584174" y="4687447"/>
            <a:ext cx="5820642" cy="189411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es-ES" sz="2000" dirty="0"/>
              <a:t>Isoflavona de Kudzu, Isoflavona de Trébol Rojo, Brócoli, Repollo, Col Verde, Calcio D-</a:t>
            </a:r>
            <a:r>
              <a:rPr lang="es-ES" sz="2000" dirty="0" err="1"/>
              <a:t>Glucarate</a:t>
            </a:r>
            <a:r>
              <a:rPr lang="es-ES" sz="2000" dirty="0"/>
              <a:t>, Extracto de Té Verde, Extracto de Semilla de Uva, Extracto de Semilla de Lino, Aceite de Clavo, Factores de Transferencia</a:t>
            </a:r>
          </a:p>
        </p:txBody>
      </p:sp>
      <p:pic>
        <p:nvPicPr>
          <p:cNvPr id="3" name="Imagen 2">
            <a:extLst>
              <a:ext uri="{FF2B5EF4-FFF2-40B4-BE49-F238E27FC236}">
                <a16:creationId xmlns:a16="http://schemas.microsoft.com/office/drawing/2014/main" id="{16A0E292-AF2E-AD42-F9D6-DE1F8B905B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01" r="19130"/>
          <a:stretch/>
        </p:blipFill>
        <p:spPr>
          <a:xfrm>
            <a:off x="1697914" y="410986"/>
            <a:ext cx="2581656" cy="4276461"/>
          </a:xfrm>
          <a:prstGeom prst="rect">
            <a:avLst/>
          </a:prstGeom>
        </p:spPr>
      </p:pic>
      <p:sp>
        <p:nvSpPr>
          <p:cNvPr id="4" name="CuadroTexto 3">
            <a:extLst>
              <a:ext uri="{FF2B5EF4-FFF2-40B4-BE49-F238E27FC236}">
                <a16:creationId xmlns:a16="http://schemas.microsoft.com/office/drawing/2014/main" id="{BBA2285A-307A-FEED-1FAD-6E4F53563DC6}"/>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$ 216.000</a:t>
            </a:r>
            <a:endParaRPr lang="es-ES" dirty="0"/>
          </a:p>
        </p:txBody>
      </p:sp>
    </p:spTree>
    <p:extLst>
      <p:ext uri="{BB962C8B-B14F-4D97-AF65-F5344CB8AC3E}">
        <p14:creationId xmlns:p14="http://schemas.microsoft.com/office/powerpoint/2010/main" val="381128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53276" y="824185"/>
            <a:ext cx="4392488" cy="1725857"/>
          </a:xfrm>
          <a:prstGeom prst="rect">
            <a:avLst/>
          </a:prstGeom>
          <a:noFill/>
        </p:spPr>
        <p:txBody>
          <a:bodyPr wrap="square" rtlCol="0">
            <a:spAutoFit/>
          </a:bodyPr>
          <a:lstStyle/>
          <a:p>
            <a:pPr>
              <a:lnSpc>
                <a:spcPct val="80000"/>
              </a:lnSpc>
            </a:pPr>
            <a:r>
              <a:rPr lang="es-ES" sz="6600" b="1" spc="150" dirty="0">
                <a:solidFill>
                  <a:srgbClr val="00B0F0"/>
                </a:solidFill>
                <a:latin typeface="Bebas" pitchFamily="2" charset="0"/>
                <a:ea typeface="Lato" panose="020F0502020204030203" pitchFamily="34" charset="0"/>
                <a:cs typeface="Lato" panose="020F0502020204030203" pitchFamily="34" charset="0"/>
              </a:rPr>
              <a:t>Garantía</a:t>
            </a:r>
            <a:endParaRPr lang="id-ID" sz="6600" b="1" spc="150" dirty="0">
              <a:solidFill>
                <a:srgbClr val="00B0F0"/>
              </a:solidFill>
              <a:latin typeface="Bebas" pitchFamily="2" charset="0"/>
              <a:ea typeface="Lato" panose="020F0502020204030203" pitchFamily="34" charset="0"/>
              <a:cs typeface="Lato" panose="020F0502020204030203" pitchFamily="34" charset="0"/>
            </a:endParaRPr>
          </a:p>
          <a:p>
            <a:pPr>
              <a:lnSpc>
                <a:spcPct val="80000"/>
              </a:lnSpc>
            </a:pPr>
            <a:r>
              <a:rPr lang="es-ES" sz="6600" b="1" spc="150" dirty="0">
                <a:latin typeface="Bebas" pitchFamily="2" charset="0"/>
                <a:ea typeface="Lato" panose="020F0502020204030203" pitchFamily="34" charset="0"/>
                <a:cs typeface="Lato" panose="020F0502020204030203" pitchFamily="34" charset="0"/>
              </a:rPr>
              <a:t>4Life</a:t>
            </a:r>
            <a:endParaRPr lang="id-ID" sz="6600" b="1" spc="150" dirty="0">
              <a:latin typeface="Bebas" pitchFamily="2" charset="0"/>
              <a:ea typeface="Lato" panose="020F0502020204030203" pitchFamily="34" charset="0"/>
              <a:cs typeface="Lato" panose="020F0502020204030203" pitchFamily="34" charset="0"/>
            </a:endParaRPr>
          </a:p>
        </p:txBody>
      </p:sp>
      <p:sp>
        <p:nvSpPr>
          <p:cNvPr id="6" name="Rectangle 5"/>
          <p:cNvSpPr/>
          <p:nvPr/>
        </p:nvSpPr>
        <p:spPr>
          <a:xfrm>
            <a:off x="1019435" y="3986457"/>
            <a:ext cx="4491457" cy="2618449"/>
          </a:xfrm>
          <a:prstGeom prst="rect">
            <a:avLst/>
          </a:prstGeom>
        </p:spPr>
        <p:txBody>
          <a:bodyPr wrap="square">
            <a:noAutofit/>
          </a:bodyPr>
          <a:lstStyle/>
          <a:p>
            <a:pPr algn="just">
              <a:lnSpc>
                <a:spcPct val="150000"/>
              </a:lnSpc>
            </a:pPr>
            <a:r>
              <a:rPr lang="es-ES" sz="12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SANIDAD</a:t>
            </a:r>
          </a:p>
          <a:p>
            <a:pPr algn="just">
              <a:lnSpc>
                <a:spcPct val="150000"/>
              </a:lnSpc>
            </a:pPr>
            <a:endParaRPr lang="es-E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a:p>
            <a:pPr algn="just">
              <a:lnSpc>
                <a:spcPct val="150000"/>
              </a:lnSpc>
            </a:pPr>
            <a:r>
              <a:rPr lang="es-E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La agencia colombiana INVIMA, garantiza al consumidor por la seguridad nutricional que reconoce a los productos de la empresa 4Life Research Spain.</a:t>
            </a:r>
          </a:p>
          <a:p>
            <a:pPr algn="just">
              <a:lnSpc>
                <a:spcPct val="150000"/>
              </a:lnSpc>
            </a:pPr>
            <a:r>
              <a:rPr lang="es-E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La pulcritud en sus declaraciones y la aplicación de todas las normas internacionales, permiten que el instituto determine a 4Life, como empresa digna de acreditación en Colombia.</a:t>
            </a:r>
            <a:endParaRPr lang="en-U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a:xfrm>
            <a:off x="6749142" y="5303520"/>
            <a:ext cx="5251268" cy="107233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7956046" y="5678419"/>
            <a:ext cx="3931154" cy="461665"/>
          </a:xfrm>
          <a:prstGeom prst="rect">
            <a:avLst/>
          </a:prstGeom>
          <a:noFill/>
        </p:spPr>
        <p:txBody>
          <a:bodyPr wrap="square" rtlCol="0">
            <a:spAutoFit/>
          </a:bodyPr>
          <a:lstStyle/>
          <a:p>
            <a:r>
              <a:rPr lang="es-ES" sz="2400" dirty="0">
                <a:solidFill>
                  <a:schemeClr val="bg1"/>
                </a:solidFill>
                <a:latin typeface="Bebas" pitchFamily="2" charset="0"/>
                <a:ea typeface="Lato" panose="020F0502020204030203" pitchFamily="34" charset="0"/>
                <a:cs typeface="Lato" panose="020F0502020204030203" pitchFamily="34" charset="0"/>
              </a:rPr>
              <a:t>PUBLICACIONES CIENTÍFICAS</a:t>
            </a:r>
            <a:endParaRPr lang="en-US" sz="2400" dirty="0">
              <a:solidFill>
                <a:schemeClr val="bg1"/>
              </a:solidFill>
              <a:latin typeface="Bebas" pitchFamily="2" charset="0"/>
              <a:ea typeface="Lato" panose="020F0502020204030203" pitchFamily="34" charset="0"/>
              <a:cs typeface="Lato" panose="020F0502020204030203" pitchFamily="34" charset="0"/>
            </a:endParaRPr>
          </a:p>
        </p:txBody>
      </p:sp>
      <p:grpSp>
        <p:nvGrpSpPr>
          <p:cNvPr id="20" name="Group 19"/>
          <p:cNvGrpSpPr/>
          <p:nvPr/>
        </p:nvGrpSpPr>
        <p:grpSpPr>
          <a:xfrm>
            <a:off x="7256964" y="5678419"/>
            <a:ext cx="487534" cy="398781"/>
            <a:chOff x="1016000" y="7689850"/>
            <a:chExt cx="636588" cy="520700"/>
          </a:xfrm>
          <a:solidFill>
            <a:schemeClr val="bg2"/>
          </a:solidFill>
        </p:grpSpPr>
        <p:sp>
          <p:nvSpPr>
            <p:cNvPr id="21" name="Freeform 8"/>
            <p:cNvSpPr>
              <a:spLocks noEditPoints="1"/>
            </p:cNvSpPr>
            <p:nvPr/>
          </p:nvSpPr>
          <p:spPr bwMode="auto">
            <a:xfrm>
              <a:off x="1333500" y="7893050"/>
              <a:ext cx="319088" cy="317500"/>
            </a:xfrm>
            <a:custGeom>
              <a:avLst/>
              <a:gdLst>
                <a:gd name="T0" fmla="*/ 117 w 123"/>
                <a:gd name="T1" fmla="*/ 96 h 122"/>
                <a:gd name="T2" fmla="*/ 94 w 123"/>
                <a:gd name="T3" fmla="*/ 72 h 122"/>
                <a:gd name="T4" fmla="*/ 99 w 123"/>
                <a:gd name="T5" fmla="*/ 50 h 122"/>
                <a:gd name="T6" fmla="*/ 49 w 123"/>
                <a:gd name="T7" fmla="*/ 0 h 122"/>
                <a:gd name="T8" fmla="*/ 0 w 123"/>
                <a:gd name="T9" fmla="*/ 50 h 122"/>
                <a:gd name="T10" fmla="*/ 49 w 123"/>
                <a:gd name="T11" fmla="*/ 99 h 122"/>
                <a:gd name="T12" fmla="*/ 72 w 123"/>
                <a:gd name="T13" fmla="*/ 94 h 122"/>
                <a:gd name="T14" fmla="*/ 96 w 123"/>
                <a:gd name="T15" fmla="*/ 117 h 122"/>
                <a:gd name="T16" fmla="*/ 107 w 123"/>
                <a:gd name="T17" fmla="*/ 122 h 122"/>
                <a:gd name="T18" fmla="*/ 117 w 123"/>
                <a:gd name="T19" fmla="*/ 117 h 122"/>
                <a:gd name="T20" fmla="*/ 117 w 123"/>
                <a:gd name="T21" fmla="*/ 96 h 122"/>
                <a:gd name="T22" fmla="*/ 49 w 123"/>
                <a:gd name="T23" fmla="*/ 76 h 122"/>
                <a:gd name="T24" fmla="*/ 23 w 123"/>
                <a:gd name="T25" fmla="*/ 50 h 122"/>
                <a:gd name="T26" fmla="*/ 49 w 123"/>
                <a:gd name="T27" fmla="*/ 23 h 122"/>
                <a:gd name="T28" fmla="*/ 76 w 123"/>
                <a:gd name="T29" fmla="*/ 50 h 122"/>
                <a:gd name="T30" fmla="*/ 49 w 123"/>
                <a:gd name="T3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22">
                  <a:moveTo>
                    <a:pt x="117" y="96"/>
                  </a:moveTo>
                  <a:cubicBezTo>
                    <a:pt x="94" y="72"/>
                    <a:pt x="94" y="72"/>
                    <a:pt x="94" y="72"/>
                  </a:cubicBezTo>
                  <a:cubicBezTo>
                    <a:pt x="97" y="65"/>
                    <a:pt x="99" y="58"/>
                    <a:pt x="99" y="50"/>
                  </a:cubicBezTo>
                  <a:cubicBezTo>
                    <a:pt x="99" y="22"/>
                    <a:pt x="77" y="0"/>
                    <a:pt x="49" y="0"/>
                  </a:cubicBezTo>
                  <a:cubicBezTo>
                    <a:pt x="22" y="0"/>
                    <a:pt x="0" y="22"/>
                    <a:pt x="0" y="50"/>
                  </a:cubicBezTo>
                  <a:cubicBezTo>
                    <a:pt x="0" y="77"/>
                    <a:pt x="22" y="99"/>
                    <a:pt x="49" y="99"/>
                  </a:cubicBezTo>
                  <a:cubicBezTo>
                    <a:pt x="58" y="99"/>
                    <a:pt x="65" y="97"/>
                    <a:pt x="72" y="94"/>
                  </a:cubicBezTo>
                  <a:cubicBezTo>
                    <a:pt x="96" y="117"/>
                    <a:pt x="96" y="117"/>
                    <a:pt x="96" y="117"/>
                  </a:cubicBezTo>
                  <a:cubicBezTo>
                    <a:pt x="99" y="120"/>
                    <a:pt x="103" y="122"/>
                    <a:pt x="107" y="122"/>
                  </a:cubicBezTo>
                  <a:cubicBezTo>
                    <a:pt x="110" y="122"/>
                    <a:pt x="114" y="120"/>
                    <a:pt x="117" y="117"/>
                  </a:cubicBezTo>
                  <a:cubicBezTo>
                    <a:pt x="123" y="112"/>
                    <a:pt x="123" y="102"/>
                    <a:pt x="117" y="96"/>
                  </a:cubicBezTo>
                  <a:close/>
                  <a:moveTo>
                    <a:pt x="49" y="76"/>
                  </a:moveTo>
                  <a:cubicBezTo>
                    <a:pt x="35" y="76"/>
                    <a:pt x="23" y="64"/>
                    <a:pt x="23" y="50"/>
                  </a:cubicBezTo>
                  <a:cubicBezTo>
                    <a:pt x="23" y="35"/>
                    <a:pt x="35" y="23"/>
                    <a:pt x="49" y="23"/>
                  </a:cubicBezTo>
                  <a:cubicBezTo>
                    <a:pt x="64" y="23"/>
                    <a:pt x="76" y="35"/>
                    <a:pt x="76" y="50"/>
                  </a:cubicBezTo>
                  <a:cubicBezTo>
                    <a:pt x="76" y="64"/>
                    <a:pt x="64" y="76"/>
                    <a:pt x="4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
            <p:cNvSpPr>
              <a:spLocks/>
            </p:cNvSpPr>
            <p:nvPr/>
          </p:nvSpPr>
          <p:spPr bwMode="auto">
            <a:xfrm>
              <a:off x="1016000" y="7689850"/>
              <a:ext cx="595313" cy="520700"/>
            </a:xfrm>
            <a:custGeom>
              <a:avLst/>
              <a:gdLst>
                <a:gd name="T0" fmla="*/ 107 w 229"/>
                <a:gd name="T1" fmla="*/ 128 h 200"/>
                <a:gd name="T2" fmla="*/ 171 w 229"/>
                <a:gd name="T3" fmla="*/ 63 h 200"/>
                <a:gd name="T4" fmla="*/ 222 w 229"/>
                <a:gd name="T5" fmla="*/ 88 h 200"/>
                <a:gd name="T6" fmla="*/ 229 w 229"/>
                <a:gd name="T7" fmla="*/ 61 h 200"/>
                <a:gd name="T8" fmla="*/ 211 w 229"/>
                <a:gd name="T9" fmla="*/ 18 h 200"/>
                <a:gd name="T10" fmla="*/ 168 w 229"/>
                <a:gd name="T11" fmla="*/ 0 h 200"/>
                <a:gd name="T12" fmla="*/ 125 w 229"/>
                <a:gd name="T13" fmla="*/ 18 h 200"/>
                <a:gd name="T14" fmla="*/ 114 w 229"/>
                <a:gd name="T15" fmla="*/ 32 h 200"/>
                <a:gd name="T16" fmla="*/ 104 w 229"/>
                <a:gd name="T17" fmla="*/ 18 h 200"/>
                <a:gd name="T18" fmla="*/ 61 w 229"/>
                <a:gd name="T19" fmla="*/ 0 h 200"/>
                <a:gd name="T20" fmla="*/ 18 w 229"/>
                <a:gd name="T21" fmla="*/ 18 h 200"/>
                <a:gd name="T22" fmla="*/ 0 w 229"/>
                <a:gd name="T23" fmla="*/ 61 h 200"/>
                <a:gd name="T24" fmla="*/ 18 w 229"/>
                <a:gd name="T25" fmla="*/ 104 h 200"/>
                <a:gd name="T26" fmla="*/ 104 w 229"/>
                <a:gd name="T27" fmla="*/ 195 h 200"/>
                <a:gd name="T28" fmla="*/ 114 w 229"/>
                <a:gd name="T29" fmla="*/ 200 h 200"/>
                <a:gd name="T30" fmla="*/ 125 w 229"/>
                <a:gd name="T31" fmla="*/ 195 h 200"/>
                <a:gd name="T32" fmla="*/ 137 w 229"/>
                <a:gd name="T33" fmla="*/ 182 h 200"/>
                <a:gd name="T34" fmla="*/ 107 w 229"/>
                <a:gd name="T35"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200">
                  <a:moveTo>
                    <a:pt x="107" y="128"/>
                  </a:moveTo>
                  <a:cubicBezTo>
                    <a:pt x="107" y="92"/>
                    <a:pt x="136" y="63"/>
                    <a:pt x="171" y="63"/>
                  </a:cubicBezTo>
                  <a:cubicBezTo>
                    <a:pt x="192" y="63"/>
                    <a:pt x="210" y="73"/>
                    <a:pt x="222" y="88"/>
                  </a:cubicBezTo>
                  <a:cubicBezTo>
                    <a:pt x="226" y="79"/>
                    <a:pt x="229" y="70"/>
                    <a:pt x="229" y="61"/>
                  </a:cubicBezTo>
                  <a:cubicBezTo>
                    <a:pt x="229" y="44"/>
                    <a:pt x="222" y="29"/>
                    <a:pt x="211" y="18"/>
                  </a:cubicBezTo>
                  <a:cubicBezTo>
                    <a:pt x="199" y="6"/>
                    <a:pt x="184" y="0"/>
                    <a:pt x="168" y="0"/>
                  </a:cubicBezTo>
                  <a:cubicBezTo>
                    <a:pt x="152" y="0"/>
                    <a:pt x="136" y="6"/>
                    <a:pt x="125" y="18"/>
                  </a:cubicBezTo>
                  <a:cubicBezTo>
                    <a:pt x="121" y="22"/>
                    <a:pt x="117" y="27"/>
                    <a:pt x="114" y="32"/>
                  </a:cubicBezTo>
                  <a:cubicBezTo>
                    <a:pt x="112" y="27"/>
                    <a:pt x="108" y="22"/>
                    <a:pt x="104" y="18"/>
                  </a:cubicBezTo>
                  <a:cubicBezTo>
                    <a:pt x="92" y="6"/>
                    <a:pt x="77" y="0"/>
                    <a:pt x="61" y="0"/>
                  </a:cubicBezTo>
                  <a:cubicBezTo>
                    <a:pt x="44" y="0"/>
                    <a:pt x="29" y="6"/>
                    <a:pt x="18" y="18"/>
                  </a:cubicBezTo>
                  <a:cubicBezTo>
                    <a:pt x="6" y="29"/>
                    <a:pt x="0" y="44"/>
                    <a:pt x="0" y="61"/>
                  </a:cubicBezTo>
                  <a:cubicBezTo>
                    <a:pt x="0" y="77"/>
                    <a:pt x="6" y="92"/>
                    <a:pt x="18" y="104"/>
                  </a:cubicBezTo>
                  <a:cubicBezTo>
                    <a:pt x="104" y="195"/>
                    <a:pt x="104" y="195"/>
                    <a:pt x="104" y="195"/>
                  </a:cubicBezTo>
                  <a:cubicBezTo>
                    <a:pt x="107" y="198"/>
                    <a:pt x="110" y="200"/>
                    <a:pt x="114" y="200"/>
                  </a:cubicBezTo>
                  <a:cubicBezTo>
                    <a:pt x="118" y="200"/>
                    <a:pt x="122" y="198"/>
                    <a:pt x="125" y="195"/>
                  </a:cubicBezTo>
                  <a:cubicBezTo>
                    <a:pt x="137" y="182"/>
                    <a:pt x="137" y="182"/>
                    <a:pt x="137" y="182"/>
                  </a:cubicBezTo>
                  <a:cubicBezTo>
                    <a:pt x="119" y="171"/>
                    <a:pt x="107" y="151"/>
                    <a:pt x="10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483621" y="350796"/>
            <a:ext cx="483326" cy="474379"/>
            <a:chOff x="3366607" y="943479"/>
            <a:chExt cx="891884" cy="891884"/>
          </a:xfrm>
        </p:grpSpPr>
        <p:sp>
          <p:nvSpPr>
            <p:cNvPr id="14" name="Rectangle 13"/>
            <p:cNvSpPr/>
            <p:nvPr/>
          </p:nvSpPr>
          <p:spPr>
            <a:xfrm>
              <a:off x="3366607"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5400000">
              <a:off x="3366606"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26" name="Picture 2">
            <a:extLst>
              <a:ext uri="{FF2B5EF4-FFF2-40B4-BE49-F238E27FC236}">
                <a16:creationId xmlns:a16="http://schemas.microsoft.com/office/drawing/2014/main" id="{5FD05D7E-2030-3E2B-3D52-93FEB0741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153522" y="1859051"/>
            <a:ext cx="3493071" cy="1432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1462DF-87F7-F530-C723-8F04D10B2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87248" y="1770997"/>
            <a:ext cx="1608268" cy="1608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BD663B-95EE-D955-1C63-A3DE6147AB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725681" y="2048643"/>
            <a:ext cx="1982698" cy="1040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D99639-08DB-D0A6-7F0B-DCE750AD240B}"/>
              </a:ext>
            </a:extLst>
          </p:cNvPr>
          <p:cNvPicPr>
            <a:picLocks noChangeAspect="1"/>
          </p:cNvPicPr>
          <p:nvPr/>
        </p:nvPicPr>
        <p:blipFill rotWithShape="1">
          <a:blip r:embed="rId5"/>
          <a:srcRect t="41377" b="47989"/>
          <a:stretch/>
        </p:blipFill>
        <p:spPr>
          <a:xfrm>
            <a:off x="6562539" y="6397229"/>
            <a:ext cx="5624473" cy="336424"/>
          </a:xfrm>
          <a:prstGeom prst="rect">
            <a:avLst/>
          </a:prstGeom>
          <a:ln>
            <a:noFill/>
          </a:ln>
          <a:effectLst>
            <a:softEdge rad="38100"/>
          </a:effectLst>
        </p:spPr>
      </p:pic>
      <p:pic>
        <p:nvPicPr>
          <p:cNvPr id="3" name="Picture 2" descr="Using The Better Business Bureau as a Resource - Berkowitz Klein LLP">
            <a:extLst>
              <a:ext uri="{FF2B5EF4-FFF2-40B4-BE49-F238E27FC236}">
                <a16:creationId xmlns:a16="http://schemas.microsoft.com/office/drawing/2014/main" id="{318C9EF1-2BCB-6B6B-ABC9-7C2D8EFB17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726" y="3995655"/>
            <a:ext cx="1656987" cy="6279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11849E24-03D2-CF64-007F-D3376950AEBF}"/>
              </a:ext>
            </a:extLst>
          </p:cNvPr>
          <p:cNvPicPr>
            <a:picLocks noChangeAspect="1"/>
          </p:cNvPicPr>
          <p:nvPr/>
        </p:nvPicPr>
        <p:blipFill rotWithShape="1">
          <a:blip r:embed="rId5"/>
          <a:srcRect l="48823" t="14002" r="38185" b="64476"/>
          <a:stretch/>
        </p:blipFill>
        <p:spPr>
          <a:xfrm>
            <a:off x="10850336" y="3826568"/>
            <a:ext cx="1036864" cy="966172"/>
          </a:xfrm>
          <a:prstGeom prst="roundRect">
            <a:avLst>
              <a:gd name="adj" fmla="val 8594"/>
            </a:avLst>
          </a:prstGeom>
          <a:solidFill>
            <a:srgbClr val="FFFFFF">
              <a:shade val="85000"/>
            </a:srgbClr>
          </a:solidFill>
          <a:ln>
            <a:noFill/>
          </a:ln>
          <a:effectLst/>
        </p:spPr>
      </p:pic>
      <p:pic>
        <p:nvPicPr>
          <p:cNvPr id="7" name="Picture 1">
            <a:extLst>
              <a:ext uri="{FF2B5EF4-FFF2-40B4-BE49-F238E27FC236}">
                <a16:creationId xmlns:a16="http://schemas.microsoft.com/office/drawing/2014/main" id="{78BCF7B2-F808-3BA7-B61C-07607C14090E}"/>
              </a:ext>
            </a:extLst>
          </p:cNvPr>
          <p:cNvPicPr>
            <a:picLocks noChangeAspect="1"/>
          </p:cNvPicPr>
          <p:nvPr/>
        </p:nvPicPr>
        <p:blipFill rotWithShape="1">
          <a:blip r:embed="rId5"/>
          <a:srcRect l="74516" t="60901" r="3695" b="15212"/>
          <a:stretch/>
        </p:blipFill>
        <p:spPr>
          <a:xfrm>
            <a:off x="6681110" y="3818869"/>
            <a:ext cx="1738993" cy="107233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8502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1+#ppt_w/2"/>
                                          </p:val>
                                        </p:tav>
                                        <p:tav tm="100000">
                                          <p:val>
                                            <p:strVal val="#ppt_x"/>
                                          </p:val>
                                        </p:tav>
                                      </p:tavLst>
                                    </p:anim>
                                    <p:anim calcmode="lin" valueType="num">
                                      <p:cBhvr additive="base">
                                        <p:cTn id="13" dur="500" fill="hold"/>
                                        <p:tgtEl>
                                          <p:spTgt spid="10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6" presetClass="entr" presetSubtype="21"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con confianza media">
            <a:extLst>
              <a:ext uri="{FF2B5EF4-FFF2-40B4-BE49-F238E27FC236}">
                <a16:creationId xmlns:a16="http://schemas.microsoft.com/office/drawing/2014/main" id="{308EF7D8-A444-F8A5-3EC9-ED70FE6278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25" r="22754"/>
          <a:stretch/>
        </p:blipFill>
        <p:spPr>
          <a:xfrm>
            <a:off x="1280283" y="718015"/>
            <a:ext cx="3020406" cy="5696618"/>
          </a:xfrm>
          <a:prstGeom prst="rect">
            <a:avLst/>
          </a:prstGeom>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4674104" y="1551350"/>
            <a:ext cx="3323771" cy="2169825"/>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Glucoach</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Regulador de glucosa</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4674104" y="88457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4714452" y="130220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8694057" y="619880"/>
            <a:ext cx="3176840" cy="6238117"/>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Diabéticos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Sistema Metabólico y Endocrino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Regula el nivel de la insulina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Control de los picos de azúcar</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Redistribuye la localización glucosa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Antioxidante</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Reduce la ansiedad para comer</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Ayuda al control de peso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Equilibra el ánimo</a:t>
            </a:r>
            <a:endPar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p:txBody>
      </p:sp>
      <p:sp>
        <p:nvSpPr>
          <p:cNvPr id="2" name="Rectangle 9">
            <a:extLst>
              <a:ext uri="{FF2B5EF4-FFF2-40B4-BE49-F238E27FC236}">
                <a16:creationId xmlns:a16="http://schemas.microsoft.com/office/drawing/2014/main" id="{0C502591-3D79-4117-A8C4-AE9251EDC089}"/>
              </a:ext>
            </a:extLst>
          </p:cNvPr>
          <p:cNvSpPr/>
          <p:nvPr/>
        </p:nvSpPr>
        <p:spPr>
          <a:xfrm>
            <a:off x="4338863" y="4737075"/>
            <a:ext cx="4497796" cy="189411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es-ES" sz="2000" dirty="0"/>
              <a:t>Cromo, Ginseng Coreano, Melón Amargo, Ácido </a:t>
            </a:r>
            <a:r>
              <a:rPr lang="es-ES" sz="2000" dirty="0" err="1"/>
              <a:t>Alfalipóico</a:t>
            </a:r>
            <a:r>
              <a:rPr lang="es-ES" sz="2000" dirty="0"/>
              <a:t>, Vanadio, Factores de Transferencia</a:t>
            </a:r>
            <a:endParaRPr lang="es-ES" sz="2000" dirty="0">
              <a:solidFill>
                <a:srgbClr val="FFFFFF"/>
              </a:solidFill>
            </a:endParaRPr>
          </a:p>
        </p:txBody>
      </p:sp>
      <p:sp>
        <p:nvSpPr>
          <p:cNvPr id="4" name="CuadroTexto 3">
            <a:extLst>
              <a:ext uri="{FF2B5EF4-FFF2-40B4-BE49-F238E27FC236}">
                <a16:creationId xmlns:a16="http://schemas.microsoft.com/office/drawing/2014/main" id="{642CEC99-21F2-1787-C5FB-6B28ECA5F48B}"/>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$ 235.300</a:t>
            </a:r>
            <a:endParaRPr lang="es-ES" dirty="0"/>
          </a:p>
        </p:txBody>
      </p:sp>
    </p:spTree>
    <p:extLst>
      <p:ext uri="{BB962C8B-B14F-4D97-AF65-F5344CB8AC3E}">
        <p14:creationId xmlns:p14="http://schemas.microsoft.com/office/powerpoint/2010/main" val="2931429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51350"/>
            <a:ext cx="3643085" cy="2169825"/>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Glutamine</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Energía Celular</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8457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0220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8432800" y="1843313"/>
            <a:ext cx="3643085" cy="4949373"/>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s-ES" sz="2000" b="1"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Potente antioxidante natural</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Promueve la producción natural de </a:t>
            </a:r>
            <a:r>
              <a:rPr lang="es-ES" sz="2000" b="1"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glutatión</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Sistema músculo-esquelético</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Antinflamatorio y cicatrizante</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Alcalinizante</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Desintoxicación de metales pesados</a:t>
            </a:r>
          </a:p>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Aparato Digestivo</a:t>
            </a:r>
          </a:p>
        </p:txBody>
      </p:sp>
      <p:grpSp>
        <p:nvGrpSpPr>
          <p:cNvPr id="2" name="Grupo 1">
            <a:extLst>
              <a:ext uri="{FF2B5EF4-FFF2-40B4-BE49-F238E27FC236}">
                <a16:creationId xmlns:a16="http://schemas.microsoft.com/office/drawing/2014/main" id="{32FB8F0F-551C-C23F-8CD0-D5BAB1C794E9}"/>
              </a:ext>
            </a:extLst>
          </p:cNvPr>
          <p:cNvGrpSpPr/>
          <p:nvPr/>
        </p:nvGrpSpPr>
        <p:grpSpPr>
          <a:xfrm>
            <a:off x="5119323" y="3958448"/>
            <a:ext cx="2850652" cy="2696404"/>
            <a:chOff x="9069440" y="2410235"/>
            <a:chExt cx="2850652" cy="2696404"/>
          </a:xfrm>
        </p:grpSpPr>
        <p:pic>
          <p:nvPicPr>
            <p:cNvPr id="3" name="Imagen 2" descr="Imagen que contiene dibujo&#10;&#10;Descripción generada automáticamente">
              <a:extLst>
                <a:ext uri="{FF2B5EF4-FFF2-40B4-BE49-F238E27FC236}">
                  <a16:creationId xmlns:a16="http://schemas.microsoft.com/office/drawing/2014/main" id="{7EEDFF80-B0CC-1038-22B9-9B7FABDDF840}"/>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4" name="CuadroTexto 3">
              <a:extLst>
                <a:ext uri="{FF2B5EF4-FFF2-40B4-BE49-F238E27FC236}">
                  <a16:creationId xmlns:a16="http://schemas.microsoft.com/office/drawing/2014/main" id="{9BBCA202-8970-4076-2692-FC9419273AC4}"/>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218964756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298928" y="1280646"/>
            <a:ext cx="2756501" cy="2169825"/>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Reflexion</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Sistema </a:t>
            </a:r>
          </a:p>
          <a:p>
            <a:pPr>
              <a:lnSpc>
                <a:spcPct val="90000"/>
              </a:lnSpc>
            </a:pPr>
            <a:r>
              <a:rPr lang="es-ES" sz="5000" b="1" spc="-75" dirty="0">
                <a:latin typeface="Bebas" pitchFamily="2" charset="0"/>
                <a:ea typeface="Lato" panose="020F0502020204030203" pitchFamily="34" charset="0"/>
                <a:cs typeface="Lato" panose="020F0502020204030203" pitchFamily="34" charset="0"/>
              </a:rPr>
              <a:t>Nervioso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298928" y="613875"/>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339276" y="1031496"/>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9231085" y="614199"/>
            <a:ext cx="2960915" cy="4277801"/>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Un estilo de vida frenético y el estrés diario pueden provocar problemas de concentración y un estado de ánimo irritable.</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La relajación y un sueño reparador es fundamental para un bienestar completo</a:t>
            </a:r>
          </a:p>
        </p:txBody>
      </p:sp>
      <p:pic>
        <p:nvPicPr>
          <p:cNvPr id="2" name="Imagen 1" descr="Gráfico, Gráfico de embudo&#10;&#10;Descripción generada automáticamente">
            <a:extLst>
              <a:ext uri="{FF2B5EF4-FFF2-40B4-BE49-F238E27FC236}">
                <a16:creationId xmlns:a16="http://schemas.microsoft.com/office/drawing/2014/main" id="{765CC5EE-42A6-ECA5-7F3A-F80A29A07B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72" r="22032"/>
          <a:stretch/>
        </p:blipFill>
        <p:spPr>
          <a:xfrm>
            <a:off x="1678457" y="1280646"/>
            <a:ext cx="2777984" cy="4961084"/>
          </a:xfrm>
          <a:prstGeom prst="rect">
            <a:avLst/>
          </a:prstGeom>
        </p:spPr>
      </p:pic>
      <p:sp>
        <p:nvSpPr>
          <p:cNvPr id="3" name="Rectangle 9">
            <a:extLst>
              <a:ext uri="{FF2B5EF4-FFF2-40B4-BE49-F238E27FC236}">
                <a16:creationId xmlns:a16="http://schemas.microsoft.com/office/drawing/2014/main" id="{B803AC17-765E-165B-22DE-1F9AD62BB93E}"/>
              </a:ext>
            </a:extLst>
          </p:cNvPr>
          <p:cNvSpPr/>
          <p:nvPr/>
        </p:nvSpPr>
        <p:spPr>
          <a:xfrm>
            <a:off x="6096000" y="5402561"/>
            <a:ext cx="5471022" cy="1291968"/>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defRPr b="1">
                <a:latin typeface="Nirmala UI"/>
                <a:ea typeface="Nirmala UI"/>
                <a:cs typeface="Nirmala UI"/>
                <a:sym typeface="Nirmala UI"/>
              </a:defRPr>
            </a:pPr>
            <a:r>
              <a:rPr lang="es-ES" sz="2000" b="1" dirty="0">
                <a:latin typeface="Bebas"/>
                <a:ea typeface="Nirmala UI"/>
                <a:cs typeface="Nirmala UI"/>
              </a:rPr>
              <a:t>Extracto de hierba de avena verde silvestre, sales magnésicas de ácidos grasos y dióxido de silicio, Tri-Factor, L-</a:t>
            </a:r>
            <a:r>
              <a:rPr lang="es-ES" sz="2000" b="1" dirty="0" err="1">
                <a:latin typeface="Bebas"/>
                <a:ea typeface="Nirmala UI"/>
                <a:cs typeface="Nirmala UI"/>
              </a:rPr>
              <a:t>teanina</a:t>
            </a:r>
            <a:r>
              <a:rPr lang="es-ES" sz="2000" b="1" dirty="0">
                <a:latin typeface="Bebas"/>
                <a:ea typeface="Nirmala UI"/>
                <a:cs typeface="Nirmala UI"/>
              </a:rPr>
              <a:t> y agente de recubrimiento</a:t>
            </a:r>
          </a:p>
        </p:txBody>
      </p:sp>
      <p:sp>
        <p:nvSpPr>
          <p:cNvPr id="4" name="CuadroTexto 3">
            <a:extLst>
              <a:ext uri="{FF2B5EF4-FFF2-40B4-BE49-F238E27FC236}">
                <a16:creationId xmlns:a16="http://schemas.microsoft.com/office/drawing/2014/main" id="{376B7975-3E04-2373-5AFF-5E66E7345591}"/>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$ 216.000</a:t>
            </a:r>
            <a:endParaRPr lang="es-ES" dirty="0"/>
          </a:p>
        </p:txBody>
      </p:sp>
    </p:spTree>
    <p:extLst>
      <p:ext uri="{BB962C8B-B14F-4D97-AF65-F5344CB8AC3E}">
        <p14:creationId xmlns:p14="http://schemas.microsoft.com/office/powerpoint/2010/main" val="146384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298928" y="1280646"/>
            <a:ext cx="2756501" cy="784830"/>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ReCall</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298928" y="613875"/>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339276" y="1031496"/>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9231085" y="614199"/>
            <a:ext cx="2960915" cy="4277801"/>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¿Terminas el día con sensación de fatiga mental?</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¿Tienes un trabajo exigente?</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¿Hay días en los que te cuesta concentrarte?</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¿Qué tal tu memoria?</a:t>
            </a:r>
          </a:p>
          <a:p>
            <a:pPr algn="r">
              <a:lnSpc>
                <a:spcPct val="150000"/>
              </a:lnSpc>
              <a:buSzPct val="100000"/>
              <a:defRPr>
                <a:latin typeface="Nirmala UI"/>
                <a:ea typeface="Nirmala UI"/>
                <a:cs typeface="Nirmala UI"/>
                <a:sym typeface="Nirmala UI"/>
              </a:defRPr>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¿Muchas migrañas?</a:t>
            </a:r>
          </a:p>
        </p:txBody>
      </p:sp>
      <p:pic>
        <p:nvPicPr>
          <p:cNvPr id="4" name="Imagen 3">
            <a:extLst>
              <a:ext uri="{FF2B5EF4-FFF2-40B4-BE49-F238E27FC236}">
                <a16:creationId xmlns:a16="http://schemas.microsoft.com/office/drawing/2014/main" id="{F3CA47E1-8AE4-2CC5-CD78-967A819F95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98" t="3035" r="7391"/>
          <a:stretch/>
        </p:blipFill>
        <p:spPr>
          <a:xfrm>
            <a:off x="1415480" y="1002550"/>
            <a:ext cx="3135636" cy="5691979"/>
          </a:xfrm>
          <a:prstGeom prst="rect">
            <a:avLst/>
          </a:prstGeom>
        </p:spPr>
      </p:pic>
      <p:sp>
        <p:nvSpPr>
          <p:cNvPr id="3" name="Rectangle 9">
            <a:extLst>
              <a:ext uri="{FF2B5EF4-FFF2-40B4-BE49-F238E27FC236}">
                <a16:creationId xmlns:a16="http://schemas.microsoft.com/office/drawing/2014/main" id="{B803AC17-765E-165B-22DE-1F9AD62BB93E}"/>
              </a:ext>
            </a:extLst>
          </p:cNvPr>
          <p:cNvSpPr/>
          <p:nvPr/>
        </p:nvSpPr>
        <p:spPr>
          <a:xfrm>
            <a:off x="6096000" y="5402561"/>
            <a:ext cx="5471022" cy="1291968"/>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defRPr b="1">
                <a:latin typeface="Nirmala UI"/>
                <a:ea typeface="Nirmala UI"/>
                <a:cs typeface="Nirmala UI"/>
                <a:sym typeface="Nirmala UI"/>
              </a:defRPr>
            </a:pPr>
            <a:r>
              <a:rPr lang="es-ES" sz="2000" b="1" dirty="0">
                <a:latin typeface="Bebas"/>
                <a:ea typeface="Nirmala UI"/>
                <a:cs typeface="Nirmala UI"/>
              </a:rPr>
              <a:t>Tri-Factor con antioxidantes y una mezcla sinérgica de nutrientes:</a:t>
            </a:r>
          </a:p>
          <a:p>
            <a:pPr algn="ctr">
              <a:lnSpc>
                <a:spcPct val="90000"/>
              </a:lnSpc>
              <a:spcBef>
                <a:spcPts val="1000"/>
              </a:spcBef>
              <a:defRPr b="1">
                <a:latin typeface="Nirmala UI"/>
                <a:ea typeface="Nirmala UI"/>
                <a:cs typeface="Nirmala UI"/>
                <a:sym typeface="Nirmala UI"/>
              </a:defRPr>
            </a:pPr>
            <a:r>
              <a:rPr lang="es-ES" sz="2000" b="1" dirty="0">
                <a:latin typeface="Bebas"/>
                <a:ea typeface="Nirmala UI"/>
                <a:cs typeface="Nirmala UI"/>
              </a:rPr>
              <a:t>Magnesio, L-cisteína, L-tirosina, L-glutamina, colina y extractos de </a:t>
            </a:r>
            <a:r>
              <a:rPr lang="es-ES" sz="2000" b="1" dirty="0" err="1">
                <a:latin typeface="Bebas"/>
                <a:ea typeface="Nirmala UI"/>
                <a:cs typeface="Nirmala UI"/>
              </a:rPr>
              <a:t>brahmi</a:t>
            </a:r>
            <a:r>
              <a:rPr lang="es-ES" sz="2000" b="1" dirty="0">
                <a:latin typeface="Bebas"/>
                <a:ea typeface="Nirmala UI"/>
                <a:cs typeface="Nirmala UI"/>
              </a:rPr>
              <a:t> y de ginkgo</a:t>
            </a:r>
          </a:p>
        </p:txBody>
      </p:sp>
      <p:grpSp>
        <p:nvGrpSpPr>
          <p:cNvPr id="22" name="Grupo 21">
            <a:extLst>
              <a:ext uri="{FF2B5EF4-FFF2-40B4-BE49-F238E27FC236}">
                <a16:creationId xmlns:a16="http://schemas.microsoft.com/office/drawing/2014/main" id="{D6F0EB77-6746-86F7-A61D-35E6A11AF3EC}"/>
              </a:ext>
            </a:extLst>
          </p:cNvPr>
          <p:cNvGrpSpPr/>
          <p:nvPr/>
        </p:nvGrpSpPr>
        <p:grpSpPr>
          <a:xfrm>
            <a:off x="8045848" y="446963"/>
            <a:ext cx="972786" cy="4700317"/>
            <a:chOff x="4517488" y="1772432"/>
            <a:chExt cx="2179034" cy="10528679"/>
          </a:xfrm>
        </p:grpSpPr>
        <p:pic>
          <p:nvPicPr>
            <p:cNvPr id="1032" name="Picture 8">
              <a:extLst>
                <a:ext uri="{FF2B5EF4-FFF2-40B4-BE49-F238E27FC236}">
                  <a16:creationId xmlns:a16="http://schemas.microsoft.com/office/drawing/2014/main" id="{C53857D2-263D-17A5-105A-B56C5AC82A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33" y="1772432"/>
              <a:ext cx="1956273" cy="195627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24A53A7F-33E4-321F-E806-105B98C188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488" y="3717723"/>
              <a:ext cx="1956273" cy="19562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43D7E76-F9E9-92BA-B88D-467A2E4116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68" y="7996638"/>
              <a:ext cx="1956273" cy="195627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5AE0840B-A7DF-7463-9797-5B27024EA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7939" y="10337782"/>
              <a:ext cx="1956273" cy="1956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C0E915F-F605-9C7F-FFE2-70D5D94658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7483" y="5949009"/>
              <a:ext cx="1885377" cy="1885377"/>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020EB4F7-7E55-1C80-E366-3026641CCCCB}"/>
                </a:ext>
              </a:extLst>
            </p:cNvPr>
            <p:cNvSpPr/>
            <p:nvPr/>
          </p:nvSpPr>
          <p:spPr>
            <a:xfrm>
              <a:off x="4706938" y="3319431"/>
              <a:ext cx="1989584" cy="400110"/>
            </a:xfrm>
            <a:prstGeom prst="rect">
              <a:avLst/>
            </a:prstGeom>
            <a:noFill/>
          </p:spPr>
          <p:txBody>
            <a:bodyPr wrap="none" lIns="91440" tIns="45720" rIns="91440" bIns="45720">
              <a:spAutoFit/>
            </a:bodyPr>
            <a:lstStyle/>
            <a:p>
              <a:pPr algn="ctr"/>
              <a:r>
                <a:rPr lang="es-ES" sz="2000" b="0" cap="none" spc="0" dirty="0">
                  <a:ln w="0"/>
                  <a:solidFill>
                    <a:srgbClr val="3E4C9B"/>
                  </a:solidFill>
                  <a:effectLst>
                    <a:outerShdw blurRad="38100" dist="25400" dir="5400000" algn="ctr" rotWithShape="0">
                      <a:srgbClr val="6E747A">
                        <a:alpha val="43000"/>
                      </a:srgbClr>
                    </a:outerShdw>
                  </a:effectLst>
                </a:rPr>
                <a:t>Sistema Nervioso</a:t>
              </a:r>
            </a:p>
          </p:txBody>
        </p:sp>
        <p:sp>
          <p:nvSpPr>
            <p:cNvPr id="14" name="Rectángulo 13">
              <a:extLst>
                <a:ext uri="{FF2B5EF4-FFF2-40B4-BE49-F238E27FC236}">
                  <a16:creationId xmlns:a16="http://schemas.microsoft.com/office/drawing/2014/main" id="{6535BD87-DCEB-AB4F-519A-6416A84CA809}"/>
                </a:ext>
              </a:extLst>
            </p:cNvPr>
            <p:cNvSpPr/>
            <p:nvPr/>
          </p:nvSpPr>
          <p:spPr>
            <a:xfrm>
              <a:off x="4839323" y="5376787"/>
              <a:ext cx="1529586" cy="400110"/>
            </a:xfrm>
            <a:prstGeom prst="rect">
              <a:avLst/>
            </a:prstGeom>
            <a:noFill/>
          </p:spPr>
          <p:txBody>
            <a:bodyPr wrap="none" lIns="91440" tIns="45720" rIns="91440" bIns="45720">
              <a:spAutoFit/>
            </a:bodyPr>
            <a:lstStyle/>
            <a:p>
              <a:pPr algn="ctr"/>
              <a:r>
                <a:rPr lang="es-ES" sz="2000" b="0" cap="none" spc="0" dirty="0">
                  <a:ln w="0"/>
                  <a:solidFill>
                    <a:srgbClr val="3E4C9B"/>
                  </a:solidFill>
                  <a:effectLst>
                    <a:outerShdw blurRad="38100" dist="25400" dir="5400000" algn="ctr" rotWithShape="0">
                      <a:srgbClr val="6E747A">
                        <a:alpha val="43000"/>
                      </a:srgbClr>
                    </a:outerShdw>
                  </a:effectLst>
                </a:rPr>
                <a:t>Aminoácidos</a:t>
              </a:r>
            </a:p>
          </p:txBody>
        </p:sp>
        <p:sp>
          <p:nvSpPr>
            <p:cNvPr id="19" name="Rectángulo 18">
              <a:extLst>
                <a:ext uri="{FF2B5EF4-FFF2-40B4-BE49-F238E27FC236}">
                  <a16:creationId xmlns:a16="http://schemas.microsoft.com/office/drawing/2014/main" id="{CCC39F0A-B9F2-BC8C-64B8-3B5A41CBDD51}"/>
                </a:ext>
              </a:extLst>
            </p:cNvPr>
            <p:cNvSpPr/>
            <p:nvPr/>
          </p:nvSpPr>
          <p:spPr>
            <a:xfrm>
              <a:off x="5237538" y="9649591"/>
              <a:ext cx="961802" cy="400110"/>
            </a:xfrm>
            <a:prstGeom prst="rect">
              <a:avLst/>
            </a:prstGeom>
            <a:noFill/>
          </p:spPr>
          <p:txBody>
            <a:bodyPr wrap="none" lIns="91440" tIns="45720" rIns="91440" bIns="45720">
              <a:spAutoFit/>
            </a:bodyPr>
            <a:lstStyle/>
            <a:p>
              <a:pPr algn="ctr"/>
              <a:r>
                <a:rPr lang="es-ES" sz="2000" dirty="0">
                  <a:ln w="0"/>
                  <a:solidFill>
                    <a:srgbClr val="3E4C9B"/>
                  </a:solidFill>
                  <a:effectLst>
                    <a:outerShdw blurRad="38100" dist="25400" dir="5400000" algn="ctr" rotWithShape="0">
                      <a:srgbClr val="6E747A">
                        <a:alpha val="43000"/>
                      </a:srgbClr>
                    </a:outerShdw>
                  </a:effectLst>
                </a:rPr>
                <a:t>Energía</a:t>
              </a:r>
              <a:endParaRPr lang="es-ES" sz="2000" b="0" cap="none" spc="0" dirty="0">
                <a:ln w="0"/>
                <a:solidFill>
                  <a:srgbClr val="3E4C9B"/>
                </a:solidFill>
                <a:effectLst>
                  <a:outerShdw blurRad="38100" dist="25400" dir="5400000" algn="ctr" rotWithShape="0">
                    <a:srgbClr val="6E747A">
                      <a:alpha val="43000"/>
                    </a:srgbClr>
                  </a:outerShdw>
                </a:effectLst>
              </a:endParaRPr>
            </a:p>
          </p:txBody>
        </p:sp>
        <p:sp>
          <p:nvSpPr>
            <p:cNvPr id="20" name="Rectángulo 19">
              <a:extLst>
                <a:ext uri="{FF2B5EF4-FFF2-40B4-BE49-F238E27FC236}">
                  <a16:creationId xmlns:a16="http://schemas.microsoft.com/office/drawing/2014/main" id="{A1BBBE09-FCB2-827F-D2F1-C72E1ABEF5F4}"/>
                </a:ext>
              </a:extLst>
            </p:cNvPr>
            <p:cNvSpPr/>
            <p:nvPr/>
          </p:nvSpPr>
          <p:spPr>
            <a:xfrm>
              <a:off x="5123642" y="11901001"/>
              <a:ext cx="1144864" cy="400110"/>
            </a:xfrm>
            <a:prstGeom prst="rect">
              <a:avLst/>
            </a:prstGeom>
            <a:noFill/>
          </p:spPr>
          <p:txBody>
            <a:bodyPr wrap="none" lIns="91440" tIns="45720" rIns="91440" bIns="45720">
              <a:spAutoFit/>
            </a:bodyPr>
            <a:lstStyle/>
            <a:p>
              <a:pPr algn="ctr"/>
              <a:r>
                <a:rPr lang="es-ES" sz="2000" b="0" cap="none" spc="0" dirty="0">
                  <a:ln w="0"/>
                  <a:solidFill>
                    <a:srgbClr val="3E4C9B"/>
                  </a:solidFill>
                  <a:effectLst>
                    <a:outerShdw blurRad="38100" dist="25400" dir="5400000" algn="ctr" rotWithShape="0">
                      <a:srgbClr val="6E747A">
                        <a:alpha val="43000"/>
                      </a:srgbClr>
                    </a:outerShdw>
                  </a:effectLst>
                </a:rPr>
                <a:t>Memoria</a:t>
              </a:r>
            </a:p>
          </p:txBody>
        </p:sp>
        <p:sp>
          <p:nvSpPr>
            <p:cNvPr id="21" name="Rectángulo 20">
              <a:extLst>
                <a:ext uri="{FF2B5EF4-FFF2-40B4-BE49-F238E27FC236}">
                  <a16:creationId xmlns:a16="http://schemas.microsoft.com/office/drawing/2014/main" id="{5B0CB36D-9D3C-FB4A-42D2-69026D9F5158}"/>
                </a:ext>
              </a:extLst>
            </p:cNvPr>
            <p:cNvSpPr/>
            <p:nvPr/>
          </p:nvSpPr>
          <p:spPr>
            <a:xfrm>
              <a:off x="4789402" y="7550711"/>
              <a:ext cx="1691872" cy="400110"/>
            </a:xfrm>
            <a:prstGeom prst="rect">
              <a:avLst/>
            </a:prstGeom>
            <a:noFill/>
          </p:spPr>
          <p:txBody>
            <a:bodyPr wrap="none" lIns="91440" tIns="45720" rIns="91440" bIns="45720">
              <a:spAutoFit/>
            </a:bodyPr>
            <a:lstStyle/>
            <a:p>
              <a:pPr algn="ctr"/>
              <a:r>
                <a:rPr lang="es-ES" sz="2000" b="0" cap="none" spc="0" dirty="0">
                  <a:ln w="0"/>
                  <a:solidFill>
                    <a:srgbClr val="3E4C9B"/>
                  </a:solidFill>
                  <a:effectLst>
                    <a:outerShdw blurRad="38100" dist="25400" dir="5400000" algn="ctr" rotWithShape="0">
                      <a:srgbClr val="6E747A">
                        <a:alpha val="43000"/>
                      </a:srgbClr>
                    </a:outerShdw>
                  </a:effectLst>
                </a:rPr>
                <a:t>Concentración</a:t>
              </a:r>
            </a:p>
          </p:txBody>
        </p:sp>
      </p:grpSp>
      <p:grpSp>
        <p:nvGrpSpPr>
          <p:cNvPr id="2" name="Grupo 1">
            <a:extLst>
              <a:ext uri="{FF2B5EF4-FFF2-40B4-BE49-F238E27FC236}">
                <a16:creationId xmlns:a16="http://schemas.microsoft.com/office/drawing/2014/main" id="{26AD7B00-819A-D2E9-A6BE-8E554D207074}"/>
              </a:ext>
            </a:extLst>
          </p:cNvPr>
          <p:cNvGrpSpPr/>
          <p:nvPr/>
        </p:nvGrpSpPr>
        <p:grpSpPr>
          <a:xfrm>
            <a:off x="4808983" y="2342924"/>
            <a:ext cx="2850652" cy="2696404"/>
            <a:chOff x="9069440" y="2410235"/>
            <a:chExt cx="2850652" cy="2696404"/>
          </a:xfrm>
        </p:grpSpPr>
        <p:pic>
          <p:nvPicPr>
            <p:cNvPr id="7" name="Imagen 6" descr="Imagen que contiene dibujo&#10;&#10;Descripción generada automáticamente">
              <a:extLst>
                <a:ext uri="{FF2B5EF4-FFF2-40B4-BE49-F238E27FC236}">
                  <a16:creationId xmlns:a16="http://schemas.microsoft.com/office/drawing/2014/main" id="{3A8BE4E2-1299-88BF-35AA-0F98CEAE6B07}"/>
                </a:ext>
              </a:extLst>
            </p:cNvPr>
            <p:cNvPicPr>
              <a:picLocks noChangeAspect="1"/>
            </p:cNvPicPr>
            <p:nvPr/>
          </p:nvPicPr>
          <p:blipFill>
            <a:blip r:embed="rId8">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11" name="CuadroTexto 10">
              <a:extLst>
                <a:ext uri="{FF2B5EF4-FFF2-40B4-BE49-F238E27FC236}">
                  <a16:creationId xmlns:a16="http://schemas.microsoft.com/office/drawing/2014/main" id="{658F5543-2362-EFCC-F6CC-601FC1806094}"/>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1921789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4820376" y="1565402"/>
            <a:ext cx="3873682" cy="2169825"/>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BCV</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Sistema cardiovascular</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8694057" y="182558"/>
            <a:ext cx="3176840" cy="6238117"/>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Mejora la circulación de piernas, corazón y cerebro</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Optimiza los niveles de colesterol y triglicéridos</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Contribuye al metabolismo normal del hierro</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Contribuye a la formación normal del colágeno</a:t>
            </a:r>
          </a:p>
          <a:p>
            <a:pPr algn="r">
              <a:lnSpc>
                <a:spcPct val="150000"/>
              </a:lnSpc>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para una adecuada función de los vasos sanguíneos</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Protección de las células del estrés oxidativo</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Formación normal de los glóbulos rojos</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Respalda la presión arterial</a:t>
            </a:r>
          </a:p>
        </p:txBody>
      </p:sp>
      <p:sp>
        <p:nvSpPr>
          <p:cNvPr id="2" name="Rectangle 9">
            <a:extLst>
              <a:ext uri="{FF2B5EF4-FFF2-40B4-BE49-F238E27FC236}">
                <a16:creationId xmlns:a16="http://schemas.microsoft.com/office/drawing/2014/main" id="{0C502591-3D79-4117-A8C4-AE9251EDC089}"/>
              </a:ext>
            </a:extLst>
          </p:cNvPr>
          <p:cNvSpPr/>
          <p:nvPr/>
        </p:nvSpPr>
        <p:spPr>
          <a:xfrm>
            <a:off x="3876038" y="4863876"/>
            <a:ext cx="4497796" cy="189411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es-ES" sz="2000" dirty="0"/>
              <a:t>Magnesio, Zinc, Selenio, Cobre, Potasio, Ajo, Espino Blanco, Vit. A, C, E, B6, B12, Rusco, Ginkgo Biloba, Jengibre, Factores de Transferencia</a:t>
            </a:r>
          </a:p>
        </p:txBody>
      </p:sp>
      <p:pic>
        <p:nvPicPr>
          <p:cNvPr id="3" name="Imagen 2" descr="Imagen que contiene Diagrama&#10;&#10;Descripción generada automáticamente">
            <a:extLst>
              <a:ext uri="{FF2B5EF4-FFF2-40B4-BE49-F238E27FC236}">
                <a16:creationId xmlns:a16="http://schemas.microsoft.com/office/drawing/2014/main" id="{749CEA94-9E4E-7550-E9ED-AA343970DD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61" r="25952"/>
          <a:stretch/>
        </p:blipFill>
        <p:spPr>
          <a:xfrm>
            <a:off x="1429555" y="1233493"/>
            <a:ext cx="2446482" cy="4836231"/>
          </a:xfrm>
          <a:prstGeom prst="rect">
            <a:avLst/>
          </a:prstGeom>
        </p:spPr>
      </p:pic>
      <p:sp>
        <p:nvSpPr>
          <p:cNvPr id="4" name="CuadroTexto 3">
            <a:extLst>
              <a:ext uri="{FF2B5EF4-FFF2-40B4-BE49-F238E27FC236}">
                <a16:creationId xmlns:a16="http://schemas.microsoft.com/office/drawing/2014/main" id="{D7725E83-6C0D-D4B0-48AE-30D654CD6BEF}"/>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$ 235.300</a:t>
            </a:r>
            <a:endParaRPr lang="es-ES" dirty="0"/>
          </a:p>
        </p:txBody>
      </p:sp>
    </p:spTree>
    <p:extLst>
      <p:ext uri="{BB962C8B-B14F-4D97-AF65-F5344CB8AC3E}">
        <p14:creationId xmlns:p14="http://schemas.microsoft.com/office/powerpoint/2010/main" val="137972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9CEA94-9E4E-7550-E9ED-AA343970DD55}"/>
              </a:ext>
            </a:extLst>
          </p:cNvPr>
          <p:cNvPicPr>
            <a:picLocks noChangeAspect="1"/>
          </p:cNvPicPr>
          <p:nvPr/>
        </p:nvPicPr>
        <p:blipFill rotWithShape="1">
          <a:blip r:embed="rId2">
            <a:extLst>
              <a:ext uri="{28A0092B-C50C-407E-A947-70E740481C1C}">
                <a14:useLocalDpi xmlns:a14="http://schemas.microsoft.com/office/drawing/2010/main" val="0"/>
              </a:ext>
            </a:extLst>
          </a:blip>
          <a:srcRect l="24707" r="24707"/>
          <a:stretch/>
        </p:blipFill>
        <p:spPr>
          <a:xfrm>
            <a:off x="1476395" y="1143000"/>
            <a:ext cx="2840429" cy="5614990"/>
          </a:xfrm>
          <a:prstGeom prst="rect">
            <a:avLst/>
          </a:prstGeom>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4820376" y="1565402"/>
            <a:ext cx="3873682"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MalePro</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Próstata</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0">
            <a:extLst>
              <a:ext uri="{FF2B5EF4-FFF2-40B4-BE49-F238E27FC236}">
                <a16:creationId xmlns:a16="http://schemas.microsoft.com/office/drawing/2014/main" id="{687F9285-F6D1-5111-B697-99FA2B736700}"/>
              </a:ext>
            </a:extLst>
          </p:cNvPr>
          <p:cNvSpPr/>
          <p:nvPr/>
        </p:nvSpPr>
        <p:spPr>
          <a:xfrm>
            <a:off x="8694057" y="1632857"/>
            <a:ext cx="3176840" cy="4787818"/>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 </a:t>
            </a:r>
          </a:p>
          <a:p>
            <a:pPr algn="r">
              <a:lnSpc>
                <a:spcPct val="150000"/>
              </a:lnSpc>
              <a:buSzPct val="100000"/>
              <a:defRPr>
                <a:solidFill>
                  <a:srgbClr val="FFFFFF"/>
                </a:solidFill>
                <a:latin typeface="Nirmala UI"/>
                <a:ea typeface="Nirmala UI"/>
                <a:cs typeface="Nirmala UI"/>
                <a:sym typeface="Nirmala UI"/>
              </a:defRPr>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ayudan al bienestar del hombre</a:t>
            </a:r>
          </a:p>
        </p:txBody>
      </p:sp>
      <p:sp>
        <p:nvSpPr>
          <p:cNvPr id="2" name="Rectangle 9">
            <a:extLst>
              <a:ext uri="{FF2B5EF4-FFF2-40B4-BE49-F238E27FC236}">
                <a16:creationId xmlns:a16="http://schemas.microsoft.com/office/drawing/2014/main" id="{0C502591-3D79-4117-A8C4-AE9251EDC089}"/>
              </a:ext>
            </a:extLst>
          </p:cNvPr>
          <p:cNvSpPr/>
          <p:nvPr/>
        </p:nvSpPr>
        <p:spPr>
          <a:xfrm>
            <a:off x="4196259" y="5541747"/>
            <a:ext cx="7086783" cy="1206039"/>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b="1">
                <a:latin typeface="Nirmala UI"/>
                <a:ea typeface="Nirmala UI"/>
                <a:cs typeface="Nirmala UI"/>
                <a:sym typeface="Nirmala UI"/>
              </a:defRPr>
            </a:pPr>
            <a:r>
              <a:rPr lang="es-ES" sz="2000" dirty="0">
                <a:solidFill>
                  <a:schemeClr val="bg1"/>
                </a:solidFill>
              </a:rPr>
              <a:t>zinc, selenio, </a:t>
            </a:r>
            <a:r>
              <a:rPr lang="es-ES" sz="2000" dirty="0" err="1">
                <a:solidFill>
                  <a:schemeClr val="bg1"/>
                </a:solidFill>
              </a:rPr>
              <a:t>sabal</a:t>
            </a:r>
            <a:r>
              <a:rPr lang="es-ES" sz="2000" dirty="0">
                <a:solidFill>
                  <a:schemeClr val="bg1"/>
                </a:solidFill>
              </a:rPr>
              <a:t>, licopeno, extracto de brócoli, </a:t>
            </a:r>
            <a:r>
              <a:rPr lang="pt-BR" sz="2000" dirty="0">
                <a:solidFill>
                  <a:schemeClr val="bg1"/>
                </a:solidFill>
              </a:rPr>
              <a:t>ortiga </a:t>
            </a:r>
            <a:r>
              <a:rPr lang="pt-BR" sz="2000" dirty="0" err="1">
                <a:solidFill>
                  <a:schemeClr val="bg1"/>
                </a:solidFill>
              </a:rPr>
              <a:t>mayor</a:t>
            </a:r>
            <a:r>
              <a:rPr lang="pt-BR" sz="2000" dirty="0">
                <a:solidFill>
                  <a:schemeClr val="bg1"/>
                </a:solidFill>
              </a:rPr>
              <a:t>, </a:t>
            </a:r>
            <a:r>
              <a:rPr lang="pt-BR" sz="2000" dirty="0" err="1">
                <a:solidFill>
                  <a:schemeClr val="bg1"/>
                </a:solidFill>
              </a:rPr>
              <a:t>kudzu</a:t>
            </a:r>
            <a:r>
              <a:rPr lang="pt-BR" sz="2000" dirty="0">
                <a:solidFill>
                  <a:schemeClr val="bg1"/>
                </a:solidFill>
              </a:rPr>
              <a:t> </a:t>
            </a:r>
            <a:r>
              <a:rPr lang="es-ES" sz="2000" dirty="0">
                <a:solidFill>
                  <a:schemeClr val="bg1"/>
                </a:solidFill>
              </a:rPr>
              <a:t>y antioxidantes</a:t>
            </a:r>
          </a:p>
        </p:txBody>
      </p:sp>
      <p:grpSp>
        <p:nvGrpSpPr>
          <p:cNvPr id="4" name="Grupo 3">
            <a:extLst>
              <a:ext uri="{FF2B5EF4-FFF2-40B4-BE49-F238E27FC236}">
                <a16:creationId xmlns:a16="http://schemas.microsoft.com/office/drawing/2014/main" id="{7E6836AA-1804-BF5C-7A57-63D7744BDF5F}"/>
              </a:ext>
            </a:extLst>
          </p:cNvPr>
          <p:cNvGrpSpPr/>
          <p:nvPr/>
        </p:nvGrpSpPr>
        <p:grpSpPr>
          <a:xfrm>
            <a:off x="4670674" y="2924139"/>
            <a:ext cx="2850652" cy="2696404"/>
            <a:chOff x="9069440" y="2410235"/>
            <a:chExt cx="2850652" cy="2696404"/>
          </a:xfrm>
        </p:grpSpPr>
        <p:pic>
          <p:nvPicPr>
            <p:cNvPr id="7" name="Imagen 6" descr="Imagen que contiene dibujo&#10;&#10;Descripción generada automáticamente">
              <a:extLst>
                <a:ext uri="{FF2B5EF4-FFF2-40B4-BE49-F238E27FC236}">
                  <a16:creationId xmlns:a16="http://schemas.microsoft.com/office/drawing/2014/main" id="{8779BF29-9995-C37A-EAD3-89383D86D298}"/>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11" name="CuadroTexto 10">
              <a:extLst>
                <a:ext uri="{FF2B5EF4-FFF2-40B4-BE49-F238E27FC236}">
                  <a16:creationId xmlns:a16="http://schemas.microsoft.com/office/drawing/2014/main" id="{51D32744-0EFB-8A6F-9BE0-06E077C6DF2F}"/>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117506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F1D4A488-ADE4-637A-E81C-A62E714050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93525" y="0"/>
            <a:ext cx="2857500" cy="2857500"/>
          </a:xfrm>
          <a:prstGeom prst="rect">
            <a:avLst/>
          </a:prstGeom>
        </p:spPr>
      </p:pic>
      <p:sp>
        <p:nvSpPr>
          <p:cNvPr id="4" name="Rectángulo 3">
            <a:extLst>
              <a:ext uri="{FF2B5EF4-FFF2-40B4-BE49-F238E27FC236}">
                <a16:creationId xmlns:a16="http://schemas.microsoft.com/office/drawing/2014/main" id="{39AB26C7-A99F-208F-0227-65CD31FCB67D}"/>
              </a:ext>
            </a:extLst>
          </p:cNvPr>
          <p:cNvSpPr/>
          <p:nvPr/>
        </p:nvSpPr>
        <p:spPr>
          <a:xfrm>
            <a:off x="4049329" y="967085"/>
            <a:ext cx="3025636" cy="923330"/>
          </a:xfrm>
          <a:prstGeom prst="rect">
            <a:avLst/>
          </a:prstGeom>
          <a:noFill/>
        </p:spPr>
        <p:txBody>
          <a:bodyPr wrap="none" lIns="91440" tIns="45720" rIns="91440" bIns="45720">
            <a:spAutoFit/>
          </a:bodyPr>
          <a:lstStyle/>
          <a:p>
            <a:pPr algn="ctr"/>
            <a:r>
              <a:rPr lang="es-ES" sz="5400" b="0" cap="none" spc="0" dirty="0" err="1">
                <a:ln w="0"/>
                <a:solidFill>
                  <a:schemeClr val="accent1"/>
                </a:solidFill>
                <a:effectLst>
                  <a:outerShdw blurRad="38100" dist="25400" dir="5400000" algn="ctr" rotWithShape="0">
                    <a:srgbClr val="6E747A">
                      <a:alpha val="43000"/>
                    </a:srgbClr>
                  </a:outerShdw>
                </a:effectLst>
              </a:rPr>
              <a:t>Transform</a:t>
            </a:r>
            <a:endParaRPr lang="es-ES" sz="5400" b="0" cap="none" spc="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pslz="http://schemas.microsoft.com/office/powerpoint/2016/slidezoom">
        <mc:Choice Requires="pslz">
          <p:graphicFrame>
            <p:nvGraphicFramePr>
              <p:cNvPr id="7" name="Vista general de diapositiva 6">
                <a:extLst>
                  <a:ext uri="{FF2B5EF4-FFF2-40B4-BE49-F238E27FC236}">
                    <a16:creationId xmlns:a16="http://schemas.microsoft.com/office/drawing/2014/main" id="{891BAABB-91DE-FE9F-46E9-91836F3339EC}"/>
                  </a:ext>
                </a:extLst>
              </p:cNvPr>
              <p:cNvGraphicFramePr>
                <a:graphicFrameLocks noChangeAspect="1"/>
              </p:cNvGraphicFramePr>
              <p:nvPr>
                <p:extLst>
                  <p:ext uri="{D42A27DB-BD31-4B8C-83A1-F6EECF244321}">
                    <p14:modId xmlns:p14="http://schemas.microsoft.com/office/powerpoint/2010/main" val="2350216489"/>
                  </p:ext>
                </p:extLst>
              </p:nvPr>
            </p:nvGraphicFramePr>
            <p:xfrm>
              <a:off x="1543050" y="3053443"/>
              <a:ext cx="3048000" cy="1714500"/>
            </p:xfrm>
            <a:graphic>
              <a:graphicData uri="http://schemas.microsoft.com/office/powerpoint/2016/slidezoom">
                <pslz:sldZm>
                  <pslz:sldZmObj sldId="341" cId="891363477">
                    <pslz:zmPr id="{A1CCF649-45B2-4094-A7B0-38190C95EEE0}"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Vista general de diapositiva 6">
                <a:hlinkClick r:id="rId5" action="ppaction://hlinksldjump"/>
                <a:extLst>
                  <a:ext uri="{FF2B5EF4-FFF2-40B4-BE49-F238E27FC236}">
                    <a16:creationId xmlns:a16="http://schemas.microsoft.com/office/drawing/2014/main" id="{891BAABB-91DE-FE9F-46E9-91836F3339EC}"/>
                  </a:ext>
                </a:extLst>
              </p:cNvPr>
              <p:cNvPicPr>
                <a:picLocks noGrp="1" noRot="1" noChangeAspect="1" noMove="1" noResize="1" noEditPoints="1" noAdjustHandles="1" noChangeArrowheads="1" noChangeShapeType="1"/>
              </p:cNvPicPr>
              <p:nvPr/>
            </p:nvPicPr>
            <p:blipFill>
              <a:blip r:embed="rId6"/>
              <a:stretch>
                <a:fillRect/>
              </a:stretch>
            </p:blipFill>
            <p:spPr>
              <a:xfrm>
                <a:off x="1543050" y="305344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Vista general de diapositiva 9">
                <a:extLst>
                  <a:ext uri="{FF2B5EF4-FFF2-40B4-BE49-F238E27FC236}">
                    <a16:creationId xmlns:a16="http://schemas.microsoft.com/office/drawing/2014/main" id="{8ACFB6F5-CD7D-FCC2-074F-803E8CF35385}"/>
                  </a:ext>
                </a:extLst>
              </p:cNvPr>
              <p:cNvGraphicFramePr>
                <a:graphicFrameLocks noChangeAspect="1"/>
              </p:cNvGraphicFramePr>
              <p:nvPr>
                <p:extLst>
                  <p:ext uri="{D42A27DB-BD31-4B8C-83A1-F6EECF244321}">
                    <p14:modId xmlns:p14="http://schemas.microsoft.com/office/powerpoint/2010/main" val="3112582322"/>
                  </p:ext>
                </p:extLst>
              </p:nvPr>
            </p:nvGraphicFramePr>
            <p:xfrm>
              <a:off x="4718620" y="3053443"/>
              <a:ext cx="3048000" cy="1714500"/>
            </p:xfrm>
            <a:graphic>
              <a:graphicData uri="http://schemas.microsoft.com/office/powerpoint/2016/slidezoom">
                <pslz:sldZm>
                  <pslz:sldZmObj sldId="340" cId="2107834877">
                    <pslz:zmPr id="{D41FED3E-769F-4CD1-B89A-AB2A03B0BCAA}"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Vista general de diapositiva 9">
                <a:hlinkClick r:id="rId8" action="ppaction://hlinksldjump"/>
                <a:extLst>
                  <a:ext uri="{FF2B5EF4-FFF2-40B4-BE49-F238E27FC236}">
                    <a16:creationId xmlns:a16="http://schemas.microsoft.com/office/drawing/2014/main" id="{8ACFB6F5-CD7D-FCC2-074F-803E8CF35385}"/>
                  </a:ext>
                </a:extLst>
              </p:cNvPr>
              <p:cNvPicPr>
                <a:picLocks noGrp="1" noRot="1" noChangeAspect="1" noMove="1" noResize="1" noEditPoints="1" noAdjustHandles="1" noChangeArrowheads="1" noChangeShapeType="1"/>
              </p:cNvPicPr>
              <p:nvPr/>
            </p:nvPicPr>
            <p:blipFill>
              <a:blip r:embed="rId9"/>
              <a:stretch>
                <a:fillRect/>
              </a:stretch>
            </p:blipFill>
            <p:spPr>
              <a:xfrm>
                <a:off x="4718620" y="305344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Vista general de diapositiva 13">
                <a:extLst>
                  <a:ext uri="{FF2B5EF4-FFF2-40B4-BE49-F238E27FC236}">
                    <a16:creationId xmlns:a16="http://schemas.microsoft.com/office/drawing/2014/main" id="{99135719-D58A-4029-F622-6B967E0EF94C}"/>
                  </a:ext>
                </a:extLst>
              </p:cNvPr>
              <p:cNvGraphicFramePr>
                <a:graphicFrameLocks noChangeAspect="1"/>
              </p:cNvGraphicFramePr>
              <p:nvPr>
                <p:extLst>
                  <p:ext uri="{D42A27DB-BD31-4B8C-83A1-F6EECF244321}">
                    <p14:modId xmlns:p14="http://schemas.microsoft.com/office/powerpoint/2010/main" val="3500481183"/>
                  </p:ext>
                </p:extLst>
              </p:nvPr>
            </p:nvGraphicFramePr>
            <p:xfrm>
              <a:off x="7896375" y="3045279"/>
              <a:ext cx="3048000" cy="1714500"/>
            </p:xfrm>
            <a:graphic>
              <a:graphicData uri="http://schemas.microsoft.com/office/powerpoint/2016/slidezoom">
                <pslz:sldZm>
                  <pslz:sldZmObj sldId="339" cId="4059175205">
                    <pslz:zmPr id="{4FB472E3-60FB-47A6-951D-D3EB7E9FCDC1}"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4" name="Vista general de diapositiva 13">
                <a:hlinkClick r:id="rId11" action="ppaction://hlinksldjump"/>
                <a:extLst>
                  <a:ext uri="{FF2B5EF4-FFF2-40B4-BE49-F238E27FC236}">
                    <a16:creationId xmlns:a16="http://schemas.microsoft.com/office/drawing/2014/main" id="{99135719-D58A-4029-F622-6B967E0EF94C}"/>
                  </a:ext>
                </a:extLst>
              </p:cNvPr>
              <p:cNvPicPr>
                <a:picLocks noGrp="1" noRot="1" noChangeAspect="1" noMove="1" noResize="1" noEditPoints="1" noAdjustHandles="1" noChangeArrowheads="1" noChangeShapeType="1"/>
              </p:cNvPicPr>
              <p:nvPr/>
            </p:nvPicPr>
            <p:blipFill>
              <a:blip r:embed="rId12"/>
              <a:stretch>
                <a:fillRect/>
              </a:stretch>
            </p:blipFill>
            <p:spPr>
              <a:xfrm>
                <a:off x="7896375" y="3045279"/>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Vista general de diapositiva 18">
                <a:extLst>
                  <a:ext uri="{FF2B5EF4-FFF2-40B4-BE49-F238E27FC236}">
                    <a16:creationId xmlns:a16="http://schemas.microsoft.com/office/drawing/2014/main" id="{5BCB3B1A-5422-38A7-CCEC-B4E3A3837B5B}"/>
                  </a:ext>
                </a:extLst>
              </p:cNvPr>
              <p:cNvGraphicFramePr>
                <a:graphicFrameLocks noChangeAspect="1"/>
              </p:cNvGraphicFramePr>
              <p:nvPr>
                <p:extLst>
                  <p:ext uri="{D42A27DB-BD31-4B8C-83A1-F6EECF244321}">
                    <p14:modId xmlns:p14="http://schemas.microsoft.com/office/powerpoint/2010/main" val="2863400977"/>
                  </p:ext>
                </p:extLst>
              </p:nvPr>
            </p:nvGraphicFramePr>
            <p:xfrm>
              <a:off x="1543050" y="4841422"/>
              <a:ext cx="3048000" cy="1714500"/>
            </p:xfrm>
            <a:graphic>
              <a:graphicData uri="http://schemas.microsoft.com/office/powerpoint/2016/slidezoom">
                <pslz:sldZm>
                  <pslz:sldZmObj sldId="333" cId="1309622848">
                    <pslz:zmPr id="{56CB59A6-19F5-4FB0-8E38-A5E8DCC5CF3B}" returnToParent="0" transitionDur="100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9" name="Vista general de diapositiva 18">
                <a:hlinkClick r:id="rId14" action="ppaction://hlinksldjump"/>
                <a:extLst>
                  <a:ext uri="{FF2B5EF4-FFF2-40B4-BE49-F238E27FC236}">
                    <a16:creationId xmlns:a16="http://schemas.microsoft.com/office/drawing/2014/main" id="{5BCB3B1A-5422-38A7-CCEC-B4E3A3837B5B}"/>
                  </a:ext>
                </a:extLst>
              </p:cNvPr>
              <p:cNvPicPr>
                <a:picLocks noGrp="1" noRot="1" noChangeAspect="1" noMove="1" noResize="1" noEditPoints="1" noAdjustHandles="1" noChangeArrowheads="1" noChangeShapeType="1"/>
              </p:cNvPicPr>
              <p:nvPr/>
            </p:nvPicPr>
            <p:blipFill>
              <a:blip r:embed="rId15"/>
              <a:stretch>
                <a:fillRect/>
              </a:stretch>
            </p:blipFill>
            <p:spPr>
              <a:xfrm>
                <a:off x="1543050" y="484142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Vista general de diapositiva 20">
                <a:extLst>
                  <a:ext uri="{FF2B5EF4-FFF2-40B4-BE49-F238E27FC236}">
                    <a16:creationId xmlns:a16="http://schemas.microsoft.com/office/drawing/2014/main" id="{A677199A-8E01-B72F-AE1B-7BA7C182FCE0}"/>
                  </a:ext>
                </a:extLst>
              </p:cNvPr>
              <p:cNvGraphicFramePr>
                <a:graphicFrameLocks noChangeAspect="1"/>
              </p:cNvGraphicFramePr>
              <p:nvPr>
                <p:extLst>
                  <p:ext uri="{D42A27DB-BD31-4B8C-83A1-F6EECF244321}">
                    <p14:modId xmlns:p14="http://schemas.microsoft.com/office/powerpoint/2010/main" val="1438025537"/>
                  </p:ext>
                </p:extLst>
              </p:nvPr>
            </p:nvGraphicFramePr>
            <p:xfrm>
              <a:off x="7896375" y="4841422"/>
              <a:ext cx="3048000" cy="1714500"/>
            </p:xfrm>
            <a:graphic>
              <a:graphicData uri="http://schemas.microsoft.com/office/powerpoint/2016/slidezoom">
                <pslz:sldZm>
                  <pslz:sldZmObj sldId="342" cId="4192961578">
                    <pslz:zmPr id="{907C4471-2BA3-4ACF-B134-BBED9E92B1FE}" transitionDur="1000">
                      <p166:blipFill xmlns:p166="http://schemas.microsoft.com/office/powerpoint/2016/6/main">
                        <a:blip r:embed="rId1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1" name="Vista general de diapositiva 20">
                <a:hlinkClick r:id="rId17" action="ppaction://hlinksldjump"/>
                <a:extLst>
                  <a:ext uri="{FF2B5EF4-FFF2-40B4-BE49-F238E27FC236}">
                    <a16:creationId xmlns:a16="http://schemas.microsoft.com/office/drawing/2014/main" id="{A677199A-8E01-B72F-AE1B-7BA7C182FCE0}"/>
                  </a:ext>
                </a:extLst>
              </p:cNvPr>
              <p:cNvPicPr>
                <a:picLocks noGrp="1" noRot="1" noChangeAspect="1" noMove="1" noResize="1" noEditPoints="1" noAdjustHandles="1" noChangeArrowheads="1" noChangeShapeType="1"/>
              </p:cNvPicPr>
              <p:nvPr/>
            </p:nvPicPr>
            <p:blipFill>
              <a:blip r:embed="rId18"/>
              <a:stretch>
                <a:fillRect/>
              </a:stretch>
            </p:blipFill>
            <p:spPr>
              <a:xfrm>
                <a:off x="7896375" y="484142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Vista general de diapositiva 22">
                <a:extLst>
                  <a:ext uri="{FF2B5EF4-FFF2-40B4-BE49-F238E27FC236}">
                    <a16:creationId xmlns:a16="http://schemas.microsoft.com/office/drawing/2014/main" id="{F2FECF7D-F403-939E-7D9F-9BFCC97DD96A}"/>
                  </a:ext>
                </a:extLst>
              </p:cNvPr>
              <p:cNvGraphicFramePr>
                <a:graphicFrameLocks noChangeAspect="1"/>
              </p:cNvGraphicFramePr>
              <p:nvPr>
                <p:extLst>
                  <p:ext uri="{D42A27DB-BD31-4B8C-83A1-F6EECF244321}">
                    <p14:modId xmlns:p14="http://schemas.microsoft.com/office/powerpoint/2010/main" val="29072999"/>
                  </p:ext>
                </p:extLst>
              </p:nvPr>
            </p:nvGraphicFramePr>
            <p:xfrm>
              <a:off x="4718620" y="4841422"/>
              <a:ext cx="3048000" cy="1714500"/>
            </p:xfrm>
            <a:graphic>
              <a:graphicData uri="http://schemas.microsoft.com/office/powerpoint/2016/slidezoom">
                <pslz:sldZm>
                  <pslz:sldZmObj sldId="343" cId="3412483807">
                    <pslz:zmPr id="{7406884A-64B8-4200-AC6C-79802AC7CBB1}" returnToParent="0" transitionDur="1000">
                      <p166:blipFill xmlns:p166="http://schemas.microsoft.com/office/powerpoint/2016/6/main">
                        <a:blip r:embed="rId1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3" name="Vista general de diapositiva 22">
                <a:hlinkClick r:id="rId20" action="ppaction://hlinksldjump"/>
                <a:extLst>
                  <a:ext uri="{FF2B5EF4-FFF2-40B4-BE49-F238E27FC236}">
                    <a16:creationId xmlns:a16="http://schemas.microsoft.com/office/drawing/2014/main" id="{F2FECF7D-F403-939E-7D9F-9BFCC97DD96A}"/>
                  </a:ext>
                </a:extLst>
              </p:cNvPr>
              <p:cNvPicPr>
                <a:picLocks noGrp="1" noRot="1" noChangeAspect="1" noMove="1" noResize="1" noEditPoints="1" noAdjustHandles="1" noChangeArrowheads="1" noChangeShapeType="1"/>
              </p:cNvPicPr>
              <p:nvPr/>
            </p:nvPicPr>
            <p:blipFill>
              <a:blip r:embed="rId21"/>
              <a:stretch>
                <a:fillRect/>
              </a:stretch>
            </p:blipFill>
            <p:spPr>
              <a:xfrm>
                <a:off x="4718620" y="484142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095982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944470" y="1113420"/>
            <a:ext cx="3072030" cy="2169825"/>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Pro-TF</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Vainilla o Chocolate</a:t>
            </a:r>
          </a:p>
        </p:txBody>
      </p:sp>
      <p:sp>
        <p:nvSpPr>
          <p:cNvPr id="10" name="TextBox 9"/>
          <p:cNvSpPr txBox="1"/>
          <p:nvPr/>
        </p:nvSpPr>
        <p:spPr>
          <a:xfrm>
            <a:off x="5944469" y="446649"/>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5984817" y="864270"/>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587500" y="5319361"/>
            <a:ext cx="6485164" cy="1410137"/>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Suero de leche y huevo hidrolizada Alto-DH,</a:t>
            </a:r>
          </a:p>
          <a:p>
            <a:pPr marL="228600" indent="-228600" algn="ctr">
              <a:lnSpc>
                <a:spcPct val="90000"/>
              </a:lnSpc>
              <a:spcBef>
                <a:spcPts val="1000"/>
              </a:spcBef>
              <a:defRPr>
                <a:latin typeface="Nirmala UI"/>
                <a:ea typeface="Nirmala UI"/>
                <a:cs typeface="Nirmala UI"/>
                <a:sym typeface="Nirmala UI"/>
              </a:defRPr>
            </a:pPr>
            <a:r>
              <a:rPr lang="es-ES" sz="2000" b="1" dirty="0" err="1">
                <a:latin typeface="Bebas"/>
              </a:rPr>
              <a:t>UltraFactor</a:t>
            </a:r>
            <a:r>
              <a:rPr lang="es-ES" sz="2000" b="1" dirty="0">
                <a:latin typeface="Bebas"/>
              </a:rPr>
              <a:t>, </a:t>
            </a:r>
            <a:r>
              <a:rPr lang="es-ES" sz="2000" b="1" dirty="0" err="1">
                <a:latin typeface="Bebas"/>
              </a:rPr>
              <a:t>OvoFactor</a:t>
            </a:r>
            <a:r>
              <a:rPr lang="es-ES" sz="2000" b="1" dirty="0">
                <a:latin typeface="Bebas"/>
              </a:rPr>
              <a:t>, NanoFactor</a:t>
            </a:r>
          </a:p>
        </p:txBody>
      </p:sp>
      <p:sp>
        <p:nvSpPr>
          <p:cNvPr id="15" name="Rectangle 10">
            <a:extLst>
              <a:ext uri="{FF2B5EF4-FFF2-40B4-BE49-F238E27FC236}">
                <a16:creationId xmlns:a16="http://schemas.microsoft.com/office/drawing/2014/main" id="{687F9285-F6D1-5111-B697-99FA2B736700}"/>
              </a:ext>
            </a:extLst>
          </p:cNvPr>
          <p:cNvSpPr/>
          <p:nvPr/>
        </p:nvSpPr>
        <p:spPr>
          <a:xfrm>
            <a:off x="8854880" y="446649"/>
            <a:ext cx="3457367"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Transformar tu cuerpo, optimizar tu rendimiento y promover la salud</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Reduce</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los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antojos</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hasta por un 62% hasta por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tres horas</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Estimula los marcadores de la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quema de grasa </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de las “grasas malas” acumuladas por hasta por un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564%</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hasta por </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tres horas</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8093" t="2036" r="28365" b="6162"/>
          <a:stretch/>
        </p:blipFill>
        <p:spPr>
          <a:xfrm>
            <a:off x="2614988" y="590822"/>
            <a:ext cx="2972512" cy="6267178"/>
          </a:xfrm>
          <a:prstGeom prst="rect">
            <a:avLst/>
          </a:prstGeom>
        </p:spPr>
      </p:pic>
      <p:pic>
        <p:nvPicPr>
          <p:cNvPr id="4098" name="Picture 2">
            <a:extLst>
              <a:ext uri="{FF2B5EF4-FFF2-40B4-BE49-F238E27FC236}">
                <a16:creationId xmlns:a16="http://schemas.microsoft.com/office/drawing/2014/main" id="{C6E6D5E5-FB62-3B27-9D93-B38E123872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00"/>
          <a:stretch/>
        </p:blipFill>
        <p:spPr bwMode="auto">
          <a:xfrm>
            <a:off x="-814012" y="390846"/>
            <a:ext cx="6858000" cy="646715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05481D4-D01C-3726-3724-9B7DC647B470}"/>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$ 244.400</a:t>
            </a:r>
            <a:endParaRPr lang="es-ES" dirty="0"/>
          </a:p>
        </p:txBody>
      </p:sp>
    </p:spTree>
    <p:extLst>
      <p:ext uri="{BB962C8B-B14F-4D97-AF65-F5344CB8AC3E}">
        <p14:creationId xmlns:p14="http://schemas.microsoft.com/office/powerpoint/2010/main" val="8913634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CIENCIA</a:t>
            </a:r>
            <a:endParaRPr kumimoji="0" lang="id-ID" sz="15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15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4Life es CIENCIA</a:t>
            </a:r>
            <a:endParaRPr kumimoji="0" lang="id-ID" sz="800" b="0" i="0" u="none" strike="noStrike" kern="1200" cap="none" spc="15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084154" y="1113420"/>
            <a:ext cx="2786743" cy="21698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5000" b="1" i="0" u="none" strike="noStrike" kern="1200" cap="none" spc="-75" normalizeH="0" baseline="0" noProof="0" dirty="0" err="1">
                <a:ln>
                  <a:noFill/>
                </a:ln>
                <a:solidFill>
                  <a:srgbClr val="00B0F0"/>
                </a:solidFill>
                <a:effectLst/>
                <a:uLnTx/>
                <a:uFillTx/>
                <a:latin typeface="Bebas" pitchFamily="2" charset="0"/>
                <a:ea typeface="Lato" panose="020F0502020204030203" pitchFamily="34" charset="0"/>
                <a:cs typeface="Lato" panose="020F0502020204030203" pitchFamily="34" charset="0"/>
              </a:rPr>
              <a:t>Burn</a:t>
            </a:r>
            <a:endParaRPr kumimoji="0" lang="es-ES" sz="5000" b="1" i="0" u="none" strike="noStrike" kern="1200" cap="none" spc="-75" normalizeH="0" baseline="0" noProof="0" dirty="0">
              <a:ln>
                <a:noFill/>
              </a:ln>
              <a:solidFill>
                <a:srgbClr val="00B0F0"/>
              </a:solidFill>
              <a:effectLst/>
              <a:uLnTx/>
              <a:uFillTx/>
              <a:latin typeface="Bebas" pitchFamily="2"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5000" b="1" i="0" u="none" strike="noStrike" kern="1200" cap="none" spc="-75" normalizeH="0" baseline="0" noProof="0" dirty="0">
                <a:ln>
                  <a:noFill/>
                </a:ln>
                <a:solidFill>
                  <a:prstClr val="black"/>
                </a:solidFill>
                <a:effectLst/>
                <a:uLnTx/>
                <a:uFillTx/>
                <a:latin typeface="Bebas" pitchFamily="2" charset="0"/>
                <a:ea typeface="Lato" panose="020F0502020204030203" pitchFamily="34" charset="0"/>
                <a:cs typeface="Lato" panose="020F0502020204030203" pitchFamily="34" charset="0"/>
              </a:rPr>
              <a:t>Quema Grasas</a:t>
            </a:r>
            <a:endParaRPr kumimoji="0" lang="id-ID" sz="5000" b="1" i="0" u="none" strike="noStrike" kern="1200" cap="none" spc="-75" normalizeH="0" baseline="0" noProof="0" dirty="0">
              <a:ln>
                <a:noFill/>
              </a:ln>
              <a:solidFill>
                <a:prstClr val="black"/>
              </a:solidFill>
              <a:effectLst/>
              <a:uLnTx/>
              <a:uFillTx/>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9084154" y="446649"/>
            <a:ext cx="157126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69FEC"/>
                </a:solidFill>
                <a:effectLst/>
                <a:uLnTx/>
                <a:uFillTx/>
                <a:latin typeface="Lato" panose="020F0502020204030203" pitchFamily="34" charset="0"/>
                <a:ea typeface="Lato" panose="020F0502020204030203" pitchFamily="34" charset="0"/>
                <a:cs typeface="Lato" panose="020F0502020204030203" pitchFamily="34" charset="0"/>
              </a:rPr>
              <a:t>¿Para qué Sirve?</a:t>
            </a:r>
            <a:endParaRPr kumimoji="0" lang="id-ID" sz="1500" b="0" i="0" u="none" strike="noStrike" kern="1200" cap="none" spc="0" normalizeH="0" baseline="0" noProof="0" dirty="0">
              <a:ln>
                <a:noFill/>
              </a:ln>
              <a:solidFill>
                <a:srgbClr val="069FEC"/>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9124502" y="86427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26422" r="24970"/>
          <a:stretch/>
        </p:blipFill>
        <p:spPr>
          <a:xfrm>
            <a:off x="1415480" y="562429"/>
            <a:ext cx="2786743" cy="5733142"/>
          </a:xfrm>
          <a:prstGeom prst="rect">
            <a:avLst/>
          </a:prstGeom>
        </p:spPr>
      </p:pic>
      <p:sp>
        <p:nvSpPr>
          <p:cNvPr id="15" name="Rectangle 10">
            <a:extLst>
              <a:ext uri="{FF2B5EF4-FFF2-40B4-BE49-F238E27FC236}">
                <a16:creationId xmlns:a16="http://schemas.microsoft.com/office/drawing/2014/main" id="{687F9285-F6D1-5111-B697-99FA2B736700}"/>
              </a:ext>
            </a:extLst>
          </p:cNvPr>
          <p:cNvSpPr/>
          <p:nvPr/>
        </p:nvSpPr>
        <p:spPr>
          <a:xfrm>
            <a:off x="4572000" y="3975742"/>
            <a:ext cx="6975122" cy="2583655"/>
          </a:xfrm>
          <a:prstGeom prst="rect">
            <a:avLst/>
          </a:prstGeom>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lumMod val="65000"/>
                  </a:prstClr>
                </a:solidFill>
                <a:effectLst/>
                <a:uLnTx/>
                <a:uFillTx/>
                <a:latin typeface="Lato" panose="020F0502020204030203" pitchFamily="34" charset="0"/>
                <a:ea typeface="Lato" panose="020F0502020204030203" pitchFamily="34" charset="0"/>
                <a:cs typeface="Lato" panose="020F0502020204030203" pitchFamily="34" charset="0"/>
                <a:sym typeface="Source Sans Pro" charset="0"/>
              </a:rPr>
              <a:t>RECOMENDACIÓN</a:t>
            </a:r>
            <a:r>
              <a:rPr kumimoji="0" lang="es-ES" sz="1800" b="0" i="0" u="none" strike="noStrike" kern="1200" cap="none" spc="0" normalizeH="0" baseline="0" noProof="0" dirty="0">
                <a:ln>
                  <a:noFill/>
                </a:ln>
                <a:solidFill>
                  <a:prstClr val="white">
                    <a:lumMod val="65000"/>
                  </a:prstClr>
                </a:solidFill>
                <a:effectLst/>
                <a:uLnTx/>
                <a:uFillTx/>
                <a:latin typeface="Lato" panose="020F0502020204030203" pitchFamily="34" charset="0"/>
                <a:ea typeface="Lato" panose="020F0502020204030203" pitchFamily="34" charset="0"/>
                <a:cs typeface="Lato" panose="020F0502020204030203" pitchFamily="34" charset="0"/>
                <a:sym typeface="Source Sans Pro"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65000"/>
                  </a:prstClr>
                </a:solidFill>
                <a:effectLst/>
                <a:uLnTx/>
                <a:uFillTx/>
                <a:latin typeface="Lato" panose="020F0502020204030203" pitchFamily="34" charset="0"/>
                <a:ea typeface="Lato" panose="020F0502020204030203" pitchFamily="34" charset="0"/>
                <a:cs typeface="Lato" panose="020F0502020204030203" pitchFamily="34" charset="0"/>
                <a:sym typeface="Source Sans Pro" charset="0"/>
              </a:rPr>
              <a:t>Impulsa la quema de grasas, mejora el nivel de energía, incrementa la sensación de saciedad y disminuye el apetito con mínima inestabilidad o agitación.</a:t>
            </a:r>
          </a:p>
          <a:p>
            <a:pPr marL="0" marR="0" lvl="0" indent="0" algn="l" defTabSz="914400" rtl="0" eaLnBrk="1" fontAlgn="auto" latinLnBrk="0" hangingPunct="1">
              <a:lnSpc>
                <a:spcPct val="150000"/>
              </a:lnSpc>
              <a:spcBef>
                <a:spcPts val="0"/>
              </a:spcBef>
              <a:spcAft>
                <a:spcPts val="0"/>
              </a:spcAft>
              <a:buClrTx/>
              <a:buSzTx/>
              <a:buFontTx/>
              <a:buNone/>
              <a:tabLst/>
              <a:defRPr/>
            </a:pPr>
            <a:r>
              <a:rPr lang="es-ES" dirty="0">
                <a:solidFill>
                  <a:prstClr val="white">
                    <a:lumMod val="65000"/>
                  </a:prstClr>
                </a:solidFill>
                <a:latin typeface="Lato" panose="020F0502020204030203" pitchFamily="34" charset="0"/>
                <a:ea typeface="Lato" panose="020F0502020204030203" pitchFamily="34" charset="0"/>
                <a:cs typeface="Lato" panose="020F0502020204030203" pitchFamily="34" charset="0"/>
                <a:sym typeface="Source Sans Pro" charset="0"/>
              </a:rPr>
              <a:t>*</a:t>
            </a:r>
            <a:r>
              <a:rPr kumimoji="0" lang="es-ES" sz="1800" b="0" i="0" u="none" strike="noStrike" kern="1200" cap="none" spc="0" normalizeH="0" baseline="0" noProof="0" dirty="0">
                <a:ln>
                  <a:noFill/>
                </a:ln>
                <a:solidFill>
                  <a:prstClr val="white">
                    <a:lumMod val="65000"/>
                  </a:prstClr>
                </a:solidFill>
                <a:effectLst/>
                <a:uLnTx/>
                <a:uFillTx/>
                <a:latin typeface="Lato" panose="020F0502020204030203" pitchFamily="34" charset="0"/>
                <a:ea typeface="Lato" panose="020F0502020204030203" pitchFamily="34" charset="0"/>
                <a:cs typeface="Lato" panose="020F0502020204030203" pitchFamily="34" charset="0"/>
                <a:sym typeface="Source Sans Pro" charset="0"/>
              </a:rPr>
              <a:t>Un estudio piloto de 12 semanas mostró que aceleró el metabolismo y duplicó la capacidad del cuerpo para quemar grasa. </a:t>
            </a:r>
          </a:p>
        </p:txBody>
      </p:sp>
      <p:sp>
        <p:nvSpPr>
          <p:cNvPr id="2" name="Rectangle 9">
            <a:extLst>
              <a:ext uri="{FF2B5EF4-FFF2-40B4-BE49-F238E27FC236}">
                <a16:creationId xmlns:a16="http://schemas.microsoft.com/office/drawing/2014/main" id="{556023D2-957E-86FD-C9CC-D801C657B2B4}"/>
              </a:ext>
            </a:extLst>
          </p:cNvPr>
          <p:cNvSpPr/>
          <p:nvPr/>
        </p:nvSpPr>
        <p:spPr>
          <a:xfrm>
            <a:off x="4572000" y="93657"/>
            <a:ext cx="4246344" cy="937543"/>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naranja amarga, </a:t>
            </a:r>
            <a:r>
              <a:rPr lang="es-ES" sz="2000" dirty="0" err="1">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coleus</a:t>
            </a: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a:t>
            </a:r>
            <a:r>
              <a:rPr lang="es-ES" sz="2000" dirty="0" err="1">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forskohlii</a:t>
            </a: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mango africano y </a:t>
            </a:r>
            <a:r>
              <a:rPr lang="es-ES" sz="2000" dirty="0" err="1">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dihidrocapsiato</a:t>
            </a:r>
            <a:endPar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endParaRPr>
          </a:p>
        </p:txBody>
      </p:sp>
      <p:grpSp>
        <p:nvGrpSpPr>
          <p:cNvPr id="3" name="Grupo 2">
            <a:extLst>
              <a:ext uri="{FF2B5EF4-FFF2-40B4-BE49-F238E27FC236}">
                <a16:creationId xmlns:a16="http://schemas.microsoft.com/office/drawing/2014/main" id="{523FE50E-7519-9C8B-7198-6FE433D44A29}"/>
              </a:ext>
            </a:extLst>
          </p:cNvPr>
          <p:cNvGrpSpPr/>
          <p:nvPr/>
        </p:nvGrpSpPr>
        <p:grpSpPr>
          <a:xfrm>
            <a:off x="5401649" y="1279338"/>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90D7AE3B-9F80-1752-3114-0B2C8F191F04}"/>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11" name="CuadroTexto 10">
              <a:extLst>
                <a:ext uri="{FF2B5EF4-FFF2-40B4-BE49-F238E27FC236}">
                  <a16:creationId xmlns:a16="http://schemas.microsoft.com/office/drawing/2014/main" id="{C027881E-F6CD-4D5F-7A78-B15066176793}"/>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210783487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51350"/>
            <a:ext cx="3643085" cy="1477328"/>
          </a:xfrm>
          <a:prstGeom prst="rect">
            <a:avLst/>
          </a:prstGeom>
          <a:noFill/>
        </p:spPr>
        <p:txBody>
          <a:bodyPr wrap="square" rtlCol="0">
            <a:spAutoFit/>
          </a:bodyPr>
          <a:lstStyle/>
          <a:p>
            <a:pPr>
              <a:lnSpc>
                <a:spcPct val="90000"/>
              </a:lnSpc>
            </a:pPr>
            <a:r>
              <a:rPr lang="es-ES" sz="5000" spc="-75" dirty="0">
                <a:solidFill>
                  <a:srgbClr val="00B0F0"/>
                </a:solidFill>
                <a:latin typeface="Bebas" pitchFamily="2" charset="0"/>
                <a:ea typeface="Lato" panose="020F0502020204030203" pitchFamily="34" charset="0"/>
                <a:cs typeface="Lato" panose="020F0502020204030203" pitchFamily="34" charset="0"/>
              </a:rPr>
              <a:t>CHITO</a:t>
            </a:r>
            <a:r>
              <a:rPr lang="es-ES" sz="5000" b="1" spc="-75" dirty="0">
                <a:solidFill>
                  <a:srgbClr val="00B0F0"/>
                </a:solidFill>
                <a:latin typeface="Bebas" pitchFamily="2" charset="0"/>
                <a:ea typeface="Lato" panose="020F0502020204030203" pitchFamily="34" charset="0"/>
                <a:cs typeface="Lato" panose="020F0502020204030203" pitchFamily="34" charset="0"/>
              </a:rPr>
              <a:t>CARB</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BLX</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8457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0220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6400799" y="5973421"/>
            <a:ext cx="5676447" cy="808286"/>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CHITOSÁN Y EXTRACTO DE JUDÍAS BLANCAS</a:t>
            </a:r>
          </a:p>
        </p:txBody>
      </p:sp>
      <p:sp>
        <p:nvSpPr>
          <p:cNvPr id="2" name="Rectangle 10">
            <a:extLst>
              <a:ext uri="{FF2B5EF4-FFF2-40B4-BE49-F238E27FC236}">
                <a16:creationId xmlns:a16="http://schemas.microsoft.com/office/drawing/2014/main" id="{C84B3D2D-546C-A621-3F64-5DAB489D8F11}"/>
              </a:ext>
            </a:extLst>
          </p:cNvPr>
          <p:cNvSpPr/>
          <p:nvPr/>
        </p:nvSpPr>
        <p:spPr>
          <a:xfrm>
            <a:off x="8033358" y="1979277"/>
            <a:ext cx="4043888" cy="3850023"/>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¿Cuándo tomar </a:t>
            </a:r>
            <a:r>
              <a:rPr lang="es-ES" b="1" dirty="0" err="1">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ChitoCarb</a:t>
            </a: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BLX?</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Celebraciones familiares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Celebraciones con amigos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Comidas de empresa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Viajes en los que no sabemos cuándo comeremos ni cómo será la comida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Visitas a restaurantes o países con una cultura gastronómica basada en platos consistentes</a:t>
            </a:r>
          </a:p>
        </p:txBody>
      </p:sp>
      <p:grpSp>
        <p:nvGrpSpPr>
          <p:cNvPr id="3" name="Grupo 2">
            <a:extLst>
              <a:ext uri="{FF2B5EF4-FFF2-40B4-BE49-F238E27FC236}">
                <a16:creationId xmlns:a16="http://schemas.microsoft.com/office/drawing/2014/main" id="{98BF8526-10CE-4C28-B741-86FAE8FA5C9E}"/>
              </a:ext>
            </a:extLst>
          </p:cNvPr>
          <p:cNvGrpSpPr/>
          <p:nvPr/>
        </p:nvGrpSpPr>
        <p:grpSpPr>
          <a:xfrm>
            <a:off x="4894830" y="3080787"/>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FA6AD24F-F76A-706A-3E4A-3A053DC4F6A8}"/>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11" name="CuadroTexto 10">
              <a:extLst>
                <a:ext uri="{FF2B5EF4-FFF2-40B4-BE49-F238E27FC236}">
                  <a16:creationId xmlns:a16="http://schemas.microsoft.com/office/drawing/2014/main" id="{BB4684DA-94AC-46B3-8298-5E620DEF0878}"/>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405917520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6775732" y="1872088"/>
            <a:ext cx="5172235" cy="2834622"/>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La Fórmula Trifactor</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Alimentos para el </a:t>
            </a:r>
            <a:r>
              <a:rPr lang="es-ES" sz="4800" b="1" spc="-75" dirty="0">
                <a:latin typeface="Bebas" pitchFamily="2" charset="0"/>
                <a:ea typeface="Lato" panose="020F0502020204030203" pitchFamily="34" charset="0"/>
                <a:cs typeface="Lato" panose="020F0502020204030203" pitchFamily="34" charset="0"/>
              </a:rPr>
              <a:t>Sistema Inmunitario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6775732" y="1205317"/>
            <a:ext cx="2581156"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¿Qué tiene patentado 4Life?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sp>
        <p:nvSpPr>
          <p:cNvPr id="11" name="Rectangle 10"/>
          <p:cNvSpPr/>
          <p:nvPr/>
        </p:nvSpPr>
        <p:spPr>
          <a:xfrm>
            <a:off x="6784420" y="4291062"/>
            <a:ext cx="4762702" cy="1587224"/>
          </a:xfrm>
          <a:prstGeom prst="rect">
            <a:avLst/>
          </a:prstGeom>
        </p:spPr>
        <p:txBody>
          <a:bodyPr wrap="square">
            <a:noAutofit/>
          </a:bodyPr>
          <a:lstStyle/>
          <a:p>
            <a:pPr algn="just">
              <a:lnSpc>
                <a:spcPct val="150000"/>
              </a:lnSpc>
            </a:pPr>
            <a:endParaRPr lang="es-ES" sz="14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a:p>
            <a:pPr algn="just">
              <a:lnSpc>
                <a:spcPct val="150000"/>
              </a:lnSpc>
            </a:pPr>
            <a:endPar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a:p>
            <a:pPr algn="just">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Patente de la extracción del Calostro y de la Yema de Huevo de la molécula que incrementa 100 veces la Inteligencia de nuestro Sistema Inmunológico</a:t>
            </a:r>
            <a:endPar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6816080" y="1622938"/>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Marcador de posición de imagen 2">
            <a:extLst>
              <a:ext uri="{FF2B5EF4-FFF2-40B4-BE49-F238E27FC236}">
                <a16:creationId xmlns:a16="http://schemas.microsoft.com/office/drawing/2014/main" id="{AC71FFB8-5D08-D044-EF47-678EC3E133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 r="73"/>
          <a:stretch>
            <a:fillRect/>
          </a:stretch>
        </p:blipFill>
        <p:spPr>
          <a:xfrm>
            <a:off x="1045772" y="756046"/>
            <a:ext cx="5172235" cy="5409258"/>
          </a:xfrm>
        </p:spPr>
      </p:pic>
    </p:spTree>
    <p:extLst>
      <p:ext uri="{BB962C8B-B14F-4D97-AF65-F5344CB8AC3E}">
        <p14:creationId xmlns:p14="http://schemas.microsoft.com/office/powerpoint/2010/main" val="306084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51350"/>
            <a:ext cx="3643085" cy="1477328"/>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Renuvo</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Recuperación</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8457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0220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t="-819" b="-374"/>
          <a:stretch/>
        </p:blipFill>
        <p:spPr>
          <a:xfrm>
            <a:off x="1445472" y="314533"/>
            <a:ext cx="3001048" cy="6312042"/>
          </a:xfrm>
          <a:prstGeom prst="rect">
            <a:avLst/>
          </a:prstGeom>
        </p:spPr>
      </p:pic>
      <p:sp>
        <p:nvSpPr>
          <p:cNvPr id="13" name="Rectangle 9">
            <a:extLst>
              <a:ext uri="{FF2B5EF4-FFF2-40B4-BE49-F238E27FC236}">
                <a16:creationId xmlns:a16="http://schemas.microsoft.com/office/drawing/2014/main" id="{8160A25E-16D3-931C-C673-0B129511D38D}"/>
              </a:ext>
            </a:extLst>
          </p:cNvPr>
          <p:cNvSpPr/>
          <p:nvPr/>
        </p:nvSpPr>
        <p:spPr>
          <a:xfrm>
            <a:off x="5370286" y="4986135"/>
            <a:ext cx="6753678" cy="1806551"/>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es-ES" sz="2000" dirty="0">
                <a:latin typeface="Bebas"/>
              </a:rPr>
              <a:t>Extracto de </a:t>
            </a:r>
            <a:r>
              <a:rPr lang="es-ES" sz="2000" dirty="0" err="1">
                <a:latin typeface="Bebas"/>
              </a:rPr>
              <a:t>Rhaponticum</a:t>
            </a:r>
            <a:r>
              <a:rPr lang="es-ES" sz="2000" dirty="0">
                <a:latin typeface="Bebas"/>
              </a:rPr>
              <a:t> </a:t>
            </a:r>
            <a:r>
              <a:rPr lang="es-ES" sz="2000" dirty="0" err="1">
                <a:latin typeface="Bebas"/>
              </a:rPr>
              <a:t>Carthamoides</a:t>
            </a:r>
            <a:r>
              <a:rPr lang="es-ES" sz="2000" dirty="0">
                <a:latin typeface="Bebas"/>
              </a:rPr>
              <a:t>, </a:t>
            </a:r>
            <a:r>
              <a:rPr lang="es-ES" sz="2000" dirty="0" err="1">
                <a:latin typeface="Bebas"/>
              </a:rPr>
              <a:t>Schisandra</a:t>
            </a:r>
            <a:r>
              <a:rPr lang="es-ES" sz="2000" dirty="0">
                <a:latin typeface="Bebas"/>
              </a:rPr>
              <a:t> </a:t>
            </a:r>
            <a:r>
              <a:rPr lang="es-ES" sz="2000" dirty="0" err="1">
                <a:latin typeface="Bebas"/>
              </a:rPr>
              <a:t>Chinensis</a:t>
            </a:r>
            <a:r>
              <a:rPr lang="es-ES" sz="2000" dirty="0">
                <a:latin typeface="Bebas"/>
              </a:rPr>
              <a:t>, </a:t>
            </a:r>
            <a:r>
              <a:rPr lang="es-ES" sz="2000" dirty="0" err="1">
                <a:latin typeface="Bebas"/>
              </a:rPr>
              <a:t>Alcar</a:t>
            </a:r>
            <a:r>
              <a:rPr lang="es-ES" sz="2000" dirty="0">
                <a:latin typeface="Bebas"/>
              </a:rPr>
              <a:t>, Té Verde, </a:t>
            </a:r>
            <a:r>
              <a:rPr lang="es-ES" sz="2000" dirty="0" err="1">
                <a:latin typeface="Bebas"/>
              </a:rPr>
              <a:t>Ashwagandha</a:t>
            </a:r>
            <a:r>
              <a:rPr lang="es-ES" sz="2000" dirty="0">
                <a:latin typeface="Bebas"/>
              </a:rPr>
              <a:t>, </a:t>
            </a:r>
            <a:r>
              <a:rPr lang="es-ES" sz="2000" dirty="0" err="1">
                <a:latin typeface="Bebas"/>
              </a:rPr>
              <a:t>Turmérico</a:t>
            </a:r>
            <a:r>
              <a:rPr lang="es-ES" sz="2000" dirty="0">
                <a:latin typeface="Bebas"/>
              </a:rPr>
              <a:t> (Cúrcuma), Resveratrol, Pimienta Negra, Tri-Factor</a:t>
            </a:r>
          </a:p>
        </p:txBody>
      </p:sp>
      <p:sp>
        <p:nvSpPr>
          <p:cNvPr id="15" name="Rectangle 10">
            <a:extLst>
              <a:ext uri="{FF2B5EF4-FFF2-40B4-BE49-F238E27FC236}">
                <a16:creationId xmlns:a16="http://schemas.microsoft.com/office/drawing/2014/main" id="{687F9285-F6D1-5111-B697-99FA2B736700}"/>
              </a:ext>
            </a:extLst>
          </p:cNvPr>
          <p:cNvSpPr/>
          <p:nvPr/>
        </p:nvSpPr>
        <p:spPr>
          <a:xfrm>
            <a:off x="9190952" y="806265"/>
            <a:ext cx="3001048" cy="4288247"/>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Recuperación física total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Agudeza mental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Energía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Estado de ánimo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Vitalidad Sexual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Metabolismo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Protege a las células frente al daño oxidativo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Deporte</a:t>
            </a:r>
          </a:p>
        </p:txBody>
      </p:sp>
      <p:sp>
        <p:nvSpPr>
          <p:cNvPr id="2" name="CuadroTexto 1">
            <a:extLst>
              <a:ext uri="{FF2B5EF4-FFF2-40B4-BE49-F238E27FC236}">
                <a16:creationId xmlns:a16="http://schemas.microsoft.com/office/drawing/2014/main" id="{3B462B8F-DD54-5A4A-728C-C2C463369F33}"/>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$ 238.500</a:t>
            </a:r>
            <a:endParaRPr lang="es-ES" dirty="0"/>
          </a:p>
        </p:txBody>
      </p:sp>
    </p:spTree>
    <p:extLst>
      <p:ext uri="{BB962C8B-B14F-4D97-AF65-F5344CB8AC3E}">
        <p14:creationId xmlns:p14="http://schemas.microsoft.com/office/powerpoint/2010/main" val="130962284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Man</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Sexualidad</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587500" y="5319361"/>
            <a:ext cx="6485164" cy="1410137"/>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err="1">
                <a:latin typeface="Bebas"/>
              </a:rPr>
              <a:t>Panax</a:t>
            </a:r>
            <a:r>
              <a:rPr lang="es-ES" sz="2000" b="1" dirty="0">
                <a:latin typeface="Bebas"/>
              </a:rPr>
              <a:t> Ginseng, colecalciferol, L-citrulina,</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complejo de bioflavonoides cítrico</a:t>
            </a:r>
          </a:p>
        </p:txBody>
      </p:sp>
      <p:sp>
        <p:nvSpPr>
          <p:cNvPr id="15" name="Rectangle 10">
            <a:extLst>
              <a:ext uri="{FF2B5EF4-FFF2-40B4-BE49-F238E27FC236}">
                <a16:creationId xmlns:a16="http://schemas.microsoft.com/office/drawing/2014/main" id="{687F9285-F6D1-5111-B697-99FA2B736700}"/>
              </a:ext>
            </a:extLst>
          </p:cNvPr>
          <p:cNvSpPr/>
          <p:nvPr/>
        </p:nvSpPr>
        <p:spPr>
          <a:xfrm>
            <a:off x="4629812" y="229264"/>
            <a:ext cx="4043888"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Respalda el rendimiento sexual saludable</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Aumenta la resistencia física</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Promueve la masa y la fuerza muscular</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Respalda los niveles saludables de testosterona</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grpSp>
        <p:nvGrpSpPr>
          <p:cNvPr id="3" name="Grupo 2">
            <a:extLst>
              <a:ext uri="{FF2B5EF4-FFF2-40B4-BE49-F238E27FC236}">
                <a16:creationId xmlns:a16="http://schemas.microsoft.com/office/drawing/2014/main" id="{60C28E71-FCB0-E03D-6336-F377EA3BF0A9}"/>
              </a:ext>
            </a:extLst>
          </p:cNvPr>
          <p:cNvGrpSpPr/>
          <p:nvPr/>
        </p:nvGrpSpPr>
        <p:grpSpPr>
          <a:xfrm>
            <a:off x="8830082" y="2498160"/>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7639FB10-768F-F7CF-9A46-E996FCB457F1}"/>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7" name="CuadroTexto 6">
              <a:extLst>
                <a:ext uri="{FF2B5EF4-FFF2-40B4-BE49-F238E27FC236}">
                  <a16:creationId xmlns:a16="http://schemas.microsoft.com/office/drawing/2014/main" id="{6513310B-DCC8-68FB-4CA2-ED646B4827A4}"/>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341248380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Woman</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Sexualidad</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587500" y="5319361"/>
            <a:ext cx="6485164" cy="1410137"/>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L-citrulina, extractos de grano de terciopelo</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y onagra común</a:t>
            </a:r>
          </a:p>
        </p:txBody>
      </p:sp>
      <p:sp>
        <p:nvSpPr>
          <p:cNvPr id="15" name="Rectangle 10">
            <a:extLst>
              <a:ext uri="{FF2B5EF4-FFF2-40B4-BE49-F238E27FC236}">
                <a16:creationId xmlns:a16="http://schemas.microsoft.com/office/drawing/2014/main" id="{687F9285-F6D1-5111-B697-99FA2B736700}"/>
              </a:ext>
            </a:extLst>
          </p:cNvPr>
          <p:cNvSpPr/>
          <p:nvPr/>
        </p:nvSpPr>
        <p:spPr>
          <a:xfrm>
            <a:off x="4629812" y="229264"/>
            <a:ext cx="4043888" cy="5546615"/>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Suplemento para el envejecimiento saludable y un estilo de vida vibrante, diseñado específicamente para respaldar la experiencia sexual y la salud física de la mujer.</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También promueve los niveles hormonales saludables que tienden a disminuir con la edad</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6228" r="26228"/>
          <a:stretch/>
        </p:blipFill>
        <p:spPr>
          <a:xfrm>
            <a:off x="1445472" y="314533"/>
            <a:ext cx="3001048" cy="6312042"/>
          </a:xfrm>
          <a:prstGeom prst="rect">
            <a:avLst/>
          </a:prstGeom>
        </p:spPr>
      </p:pic>
      <p:grpSp>
        <p:nvGrpSpPr>
          <p:cNvPr id="3" name="Grupo 2">
            <a:extLst>
              <a:ext uri="{FF2B5EF4-FFF2-40B4-BE49-F238E27FC236}">
                <a16:creationId xmlns:a16="http://schemas.microsoft.com/office/drawing/2014/main" id="{80DA9EBA-CCC0-D5DE-A909-CD8BACE19B34}"/>
              </a:ext>
            </a:extLst>
          </p:cNvPr>
          <p:cNvGrpSpPr/>
          <p:nvPr/>
        </p:nvGrpSpPr>
        <p:grpSpPr>
          <a:xfrm>
            <a:off x="8947856" y="2498160"/>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E0441874-5B6F-EE3B-4D70-A5C48B883345}"/>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7" name="CuadroTexto 6">
              <a:extLst>
                <a:ext uri="{FF2B5EF4-FFF2-40B4-BE49-F238E27FC236}">
                  <a16:creationId xmlns:a16="http://schemas.microsoft.com/office/drawing/2014/main" id="{9D87C60C-0C4C-ECB2-A9BF-FAC7387BCAB5}"/>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419296157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F1D4A488-ADE4-637A-E81C-A62E714050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93525" y="0"/>
            <a:ext cx="2857500" cy="2857500"/>
          </a:xfrm>
          <a:prstGeom prst="rect">
            <a:avLst/>
          </a:prstGeom>
        </p:spPr>
      </p:pic>
      <p:sp>
        <p:nvSpPr>
          <p:cNvPr id="4" name="Rectángulo 3">
            <a:extLst>
              <a:ext uri="{FF2B5EF4-FFF2-40B4-BE49-F238E27FC236}">
                <a16:creationId xmlns:a16="http://schemas.microsoft.com/office/drawing/2014/main" id="{39AB26C7-A99F-208F-0227-65CD31FCB67D}"/>
              </a:ext>
            </a:extLst>
          </p:cNvPr>
          <p:cNvSpPr/>
          <p:nvPr/>
        </p:nvSpPr>
        <p:spPr>
          <a:xfrm>
            <a:off x="4251025" y="0"/>
            <a:ext cx="2103589"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Energy</a:t>
            </a:r>
          </a:p>
        </p:txBody>
      </p:sp>
      <mc:AlternateContent xmlns:mc="http://schemas.openxmlformats.org/markup-compatibility/2006" xmlns:pslz="http://schemas.microsoft.com/office/powerpoint/2016/slidezoom">
        <mc:Choice Requires="pslz">
          <p:graphicFrame>
            <p:nvGraphicFramePr>
              <p:cNvPr id="9" name="Vista general de diapositiva 8">
                <a:extLst>
                  <a:ext uri="{FF2B5EF4-FFF2-40B4-BE49-F238E27FC236}">
                    <a16:creationId xmlns:a16="http://schemas.microsoft.com/office/drawing/2014/main" id="{AB8149DF-9F85-51AC-3670-4A33632810E3}"/>
                  </a:ext>
                </a:extLst>
              </p:cNvPr>
              <p:cNvGraphicFramePr>
                <a:graphicFrameLocks noChangeAspect="1"/>
              </p:cNvGraphicFramePr>
              <p:nvPr>
                <p:extLst>
                  <p:ext uri="{D42A27DB-BD31-4B8C-83A1-F6EECF244321}">
                    <p14:modId xmlns:p14="http://schemas.microsoft.com/office/powerpoint/2010/main" val="64930571"/>
                  </p:ext>
                </p:extLst>
              </p:nvPr>
            </p:nvGraphicFramePr>
            <p:xfrm>
              <a:off x="3866998" y="1143000"/>
              <a:ext cx="3048000" cy="1714500"/>
            </p:xfrm>
            <a:graphic>
              <a:graphicData uri="http://schemas.microsoft.com/office/powerpoint/2016/slidezoom">
                <pslz:sldZm>
                  <pslz:sldZmObj sldId="337" cId="2056482310">
                    <pslz:zmPr id="{DC0664DC-6A6B-40A0-A895-AD96D4DAA04C}"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9" name="Vista general de diapositiva 8">
                <a:hlinkClick r:id="rId5" action="ppaction://hlinksldjump"/>
                <a:extLst>
                  <a:ext uri="{FF2B5EF4-FFF2-40B4-BE49-F238E27FC236}">
                    <a16:creationId xmlns:a16="http://schemas.microsoft.com/office/drawing/2014/main" id="{AB8149DF-9F85-51AC-3670-4A33632810E3}"/>
                  </a:ext>
                </a:extLst>
              </p:cNvPr>
              <p:cNvPicPr>
                <a:picLocks noGrp="1" noRot="1" noChangeAspect="1" noMove="1" noResize="1" noEditPoints="1" noAdjustHandles="1" noChangeArrowheads="1" noChangeShapeType="1"/>
              </p:cNvPicPr>
              <p:nvPr/>
            </p:nvPicPr>
            <p:blipFill>
              <a:blip r:embed="rId6"/>
              <a:stretch>
                <a:fillRect/>
              </a:stretch>
            </p:blipFill>
            <p:spPr>
              <a:xfrm>
                <a:off x="3866998" y="1143000"/>
                <a:ext cx="3048000" cy="1714500"/>
              </a:xfrm>
              <a:prstGeom prst="rect">
                <a:avLst/>
              </a:prstGeom>
              <a:ln w="3175">
                <a:solidFill>
                  <a:prstClr val="ltGray"/>
                </a:solidFill>
              </a:ln>
            </p:spPr>
          </p:pic>
        </mc:Fallback>
      </mc:AlternateContent>
      <p:pic>
        <p:nvPicPr>
          <p:cNvPr id="12" name="Gráfico 11">
            <a:extLst>
              <a:ext uri="{FF2B5EF4-FFF2-40B4-BE49-F238E27FC236}">
                <a16:creationId xmlns:a16="http://schemas.microsoft.com/office/drawing/2014/main" id="{A5B62152-20AD-EFB4-F3C8-B23006F171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38248" y="3184071"/>
            <a:ext cx="2857500" cy="2857500"/>
          </a:xfrm>
          <a:prstGeom prst="rect">
            <a:avLst/>
          </a:prstGeom>
        </p:spPr>
      </p:pic>
      <p:sp>
        <p:nvSpPr>
          <p:cNvPr id="13" name="Rectángulo 12">
            <a:extLst>
              <a:ext uri="{FF2B5EF4-FFF2-40B4-BE49-F238E27FC236}">
                <a16:creationId xmlns:a16="http://schemas.microsoft.com/office/drawing/2014/main" id="{8044E6EF-43C9-EAA8-B489-367A623166A8}"/>
              </a:ext>
            </a:extLst>
          </p:cNvPr>
          <p:cNvSpPr/>
          <p:nvPr/>
        </p:nvSpPr>
        <p:spPr>
          <a:xfrm>
            <a:off x="4937495" y="3699400"/>
            <a:ext cx="2834237"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Bienestar</a:t>
            </a:r>
          </a:p>
        </p:txBody>
      </p:sp>
      <mc:AlternateContent xmlns:mc="http://schemas.openxmlformats.org/markup-compatibility/2006" xmlns:pslz="http://schemas.microsoft.com/office/powerpoint/2016/slidezoom">
        <mc:Choice Requires="pslz">
          <p:graphicFrame>
            <p:nvGraphicFramePr>
              <p:cNvPr id="20" name="Vista general de diapositiva 19">
                <a:extLst>
                  <a:ext uri="{FF2B5EF4-FFF2-40B4-BE49-F238E27FC236}">
                    <a16:creationId xmlns:a16="http://schemas.microsoft.com/office/drawing/2014/main" id="{70DE45C9-8F57-6BAA-7B72-42A6B2BE6C79}"/>
                  </a:ext>
                </a:extLst>
              </p:cNvPr>
              <p:cNvGraphicFramePr>
                <a:graphicFrameLocks noChangeAspect="1"/>
              </p:cNvGraphicFramePr>
              <p:nvPr>
                <p:extLst>
                  <p:ext uri="{D42A27DB-BD31-4B8C-83A1-F6EECF244321}">
                    <p14:modId xmlns:p14="http://schemas.microsoft.com/office/powerpoint/2010/main" val="1065333445"/>
                  </p:ext>
                </p:extLst>
              </p:nvPr>
            </p:nvGraphicFramePr>
            <p:xfrm>
              <a:off x="8229752" y="1012372"/>
              <a:ext cx="3048000" cy="1714500"/>
            </p:xfrm>
            <a:graphic>
              <a:graphicData uri="http://schemas.microsoft.com/office/powerpoint/2016/slidezoom">
                <pslz:sldZm>
                  <pslz:sldZmObj sldId="332" cId="795152643">
                    <pslz:zmPr id="{712C8D84-C170-4DA0-9D7A-EE2F3DBAA81D}"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0" name="Vista general de diapositiva 19">
                <a:hlinkClick r:id="rId10" action="ppaction://hlinksldjump"/>
                <a:extLst>
                  <a:ext uri="{FF2B5EF4-FFF2-40B4-BE49-F238E27FC236}">
                    <a16:creationId xmlns:a16="http://schemas.microsoft.com/office/drawing/2014/main" id="{70DE45C9-8F57-6BAA-7B72-42A6B2BE6C79}"/>
                  </a:ext>
                </a:extLst>
              </p:cNvPr>
              <p:cNvPicPr>
                <a:picLocks noGrp="1" noRot="1" noChangeAspect="1" noMove="1" noResize="1" noEditPoints="1" noAdjustHandles="1" noChangeArrowheads="1" noChangeShapeType="1"/>
              </p:cNvPicPr>
              <p:nvPr/>
            </p:nvPicPr>
            <p:blipFill>
              <a:blip r:embed="rId11"/>
              <a:stretch>
                <a:fillRect/>
              </a:stretch>
            </p:blipFill>
            <p:spPr>
              <a:xfrm>
                <a:off x="8229752" y="101237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Vista general de diapositiva 23">
                <a:extLst>
                  <a:ext uri="{FF2B5EF4-FFF2-40B4-BE49-F238E27FC236}">
                    <a16:creationId xmlns:a16="http://schemas.microsoft.com/office/drawing/2014/main" id="{0CA7CE76-1FF0-0AEF-ED4B-C2FB1C252435}"/>
                  </a:ext>
                </a:extLst>
              </p:cNvPr>
              <p:cNvGraphicFramePr>
                <a:graphicFrameLocks noChangeAspect="1"/>
              </p:cNvGraphicFramePr>
              <p:nvPr>
                <p:extLst>
                  <p:ext uri="{D42A27DB-BD31-4B8C-83A1-F6EECF244321}">
                    <p14:modId xmlns:p14="http://schemas.microsoft.com/office/powerpoint/2010/main" val="81667111"/>
                  </p:ext>
                </p:extLst>
              </p:nvPr>
            </p:nvGraphicFramePr>
            <p:xfrm>
              <a:off x="8229752" y="3004458"/>
              <a:ext cx="3048000" cy="1714500"/>
            </p:xfrm>
            <a:graphic>
              <a:graphicData uri="http://schemas.microsoft.com/office/powerpoint/2016/slidezoom">
                <pslz:sldZm>
                  <pslz:sldZmObj sldId="336" cId="2571607759">
                    <pslz:zmPr id="{8D58904E-493D-452D-B779-E6B3CD36427C}"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4" name="Vista general de diapositiva 23">
                <a:hlinkClick r:id="rId13" action="ppaction://hlinksldjump"/>
                <a:extLst>
                  <a:ext uri="{FF2B5EF4-FFF2-40B4-BE49-F238E27FC236}">
                    <a16:creationId xmlns:a16="http://schemas.microsoft.com/office/drawing/2014/main" id="{0CA7CE76-1FF0-0AEF-ED4B-C2FB1C252435}"/>
                  </a:ext>
                </a:extLst>
              </p:cNvPr>
              <p:cNvPicPr>
                <a:picLocks noGrp="1" noRot="1" noChangeAspect="1" noMove="1" noResize="1" noEditPoints="1" noAdjustHandles="1" noChangeArrowheads="1" noChangeShapeType="1"/>
              </p:cNvPicPr>
              <p:nvPr/>
            </p:nvPicPr>
            <p:blipFill>
              <a:blip r:embed="rId14"/>
              <a:stretch>
                <a:fillRect/>
              </a:stretch>
            </p:blipFill>
            <p:spPr>
              <a:xfrm>
                <a:off x="8229752" y="300445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Vista general de diapositiva 25">
                <a:extLst>
                  <a:ext uri="{FF2B5EF4-FFF2-40B4-BE49-F238E27FC236}">
                    <a16:creationId xmlns:a16="http://schemas.microsoft.com/office/drawing/2014/main" id="{24672A93-E0ED-4406-03D7-286C0A0CA07F}"/>
                  </a:ext>
                </a:extLst>
              </p:cNvPr>
              <p:cNvGraphicFramePr>
                <a:graphicFrameLocks noChangeAspect="1"/>
              </p:cNvGraphicFramePr>
              <p:nvPr>
                <p:extLst>
                  <p:ext uri="{D42A27DB-BD31-4B8C-83A1-F6EECF244321}">
                    <p14:modId xmlns:p14="http://schemas.microsoft.com/office/powerpoint/2010/main" val="1363472394"/>
                  </p:ext>
                </p:extLst>
              </p:nvPr>
            </p:nvGraphicFramePr>
            <p:xfrm>
              <a:off x="8229752" y="4914901"/>
              <a:ext cx="3048000" cy="1714500"/>
            </p:xfrm>
            <a:graphic>
              <a:graphicData uri="http://schemas.microsoft.com/office/powerpoint/2016/slidezoom">
                <pslz:sldZm>
                  <pslz:sldZmObj sldId="346" cId="2963566380">
                    <pslz:zmPr id="{6948492A-15F0-4689-B457-EFC6B5A8C6D4}" transitionDur="1000">
                      <p166:blipFill xmlns:p166="http://schemas.microsoft.com/office/powerpoint/2016/6/main">
                        <a:blip r:embed="rId1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6" name="Vista general de diapositiva 25">
                <a:hlinkClick r:id="rId16" action="ppaction://hlinksldjump"/>
                <a:extLst>
                  <a:ext uri="{FF2B5EF4-FFF2-40B4-BE49-F238E27FC236}">
                    <a16:creationId xmlns:a16="http://schemas.microsoft.com/office/drawing/2014/main" id="{24672A93-E0ED-4406-03D7-286C0A0CA07F}"/>
                  </a:ext>
                </a:extLst>
              </p:cNvPr>
              <p:cNvPicPr>
                <a:picLocks noGrp="1" noRot="1" noChangeAspect="1" noMove="1" noResize="1" noEditPoints="1" noAdjustHandles="1" noChangeArrowheads="1" noChangeShapeType="1"/>
              </p:cNvPicPr>
              <p:nvPr/>
            </p:nvPicPr>
            <p:blipFill>
              <a:blip r:embed="rId17"/>
              <a:stretch>
                <a:fillRect/>
              </a:stretch>
            </p:blipFill>
            <p:spPr>
              <a:xfrm>
                <a:off x="8229752" y="491490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7292512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with no description">
            <a:extLst>
              <a:ext uri="{FF2B5EF4-FFF2-40B4-BE49-F238E27FC236}">
                <a16:creationId xmlns:a16="http://schemas.microsoft.com/office/drawing/2014/main" id="{1398498F-B908-8A39-2E35-0A67739F57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441" y="452292"/>
            <a:ext cx="3726152" cy="3726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6096001" y="957481"/>
            <a:ext cx="2931886" cy="1477328"/>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Energy</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Por 6 </a:t>
            </a:r>
            <a:r>
              <a:rPr lang="es-ES" sz="5000" b="1" spc="-75" dirty="0" err="1">
                <a:latin typeface="Bebas" pitchFamily="2" charset="0"/>
                <a:ea typeface="Lato" panose="020F0502020204030203" pitchFamily="34" charset="0"/>
                <a:cs typeface="Lato" panose="020F0502020204030203" pitchFamily="34" charset="0"/>
              </a:rPr>
              <a:t>hrs</a:t>
            </a:r>
            <a:endParaRPr lang="es-ES"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6096000" y="290710"/>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6136348" y="708331"/>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2848008" y="5679794"/>
            <a:ext cx="6821714" cy="1104728"/>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Yerba mate, guaraná, extracto de te verde y tres diferentes tipos de ginseng, Cromo, L-Carnitina, Factores de Transferencia</a:t>
            </a:r>
          </a:p>
        </p:txBody>
      </p:sp>
      <p:sp>
        <p:nvSpPr>
          <p:cNvPr id="15" name="Rectangle 10">
            <a:extLst>
              <a:ext uri="{FF2B5EF4-FFF2-40B4-BE49-F238E27FC236}">
                <a16:creationId xmlns:a16="http://schemas.microsoft.com/office/drawing/2014/main" id="{687F9285-F6D1-5111-B697-99FA2B736700}"/>
              </a:ext>
            </a:extLst>
          </p:cNvPr>
          <p:cNvSpPr/>
          <p:nvPr/>
        </p:nvSpPr>
        <p:spPr>
          <a:xfrm>
            <a:off x="8226377" y="884579"/>
            <a:ext cx="3846287" cy="4855028"/>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Respaldo energético y rendimiento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saludable</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Control de peso por la termogénesis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Respalda la memoria,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los estados de alerta y de ánimo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Diurético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Control de peso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6 horas de Energía, sin decaída</a:t>
            </a:r>
          </a:p>
        </p:txBody>
      </p:sp>
      <p:pic>
        <p:nvPicPr>
          <p:cNvPr id="7" name="object 7">
            <a:extLst>
              <a:ext uri="{FF2B5EF4-FFF2-40B4-BE49-F238E27FC236}">
                <a16:creationId xmlns:a16="http://schemas.microsoft.com/office/drawing/2014/main" id="{FDB87EC6-5525-46F0-A011-259462A9B870}"/>
              </a:ext>
            </a:extLst>
          </p:cNvPr>
          <p:cNvPicPr/>
          <p:nvPr/>
        </p:nvPicPr>
        <p:blipFill rotWithShape="1">
          <a:blip r:embed="rId3" cstate="print">
            <a:extLst>
              <a:ext uri="{28A0092B-C50C-407E-A947-70E740481C1C}">
                <a14:useLocalDpi xmlns:a14="http://schemas.microsoft.com/office/drawing/2010/main" val="0"/>
              </a:ext>
            </a:extLst>
          </a:blip>
          <a:srcRect l="2370" r="1644"/>
          <a:stretch/>
        </p:blipFill>
        <p:spPr>
          <a:xfrm>
            <a:off x="4694562" y="2706477"/>
            <a:ext cx="3846287" cy="2766963"/>
          </a:xfrm>
          <a:prstGeom prst="rect">
            <a:avLst/>
          </a:prstGeom>
        </p:spPr>
      </p:pic>
      <p:sp>
        <p:nvSpPr>
          <p:cNvPr id="2" name="CuadroTexto 1">
            <a:extLst>
              <a:ext uri="{FF2B5EF4-FFF2-40B4-BE49-F238E27FC236}">
                <a16:creationId xmlns:a16="http://schemas.microsoft.com/office/drawing/2014/main" id="{51298012-ADB1-4F72-5F23-B527E339E7AB}"/>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$ 110.700</a:t>
            </a:r>
            <a:endParaRPr lang="es-ES" dirty="0"/>
          </a:p>
        </p:txBody>
      </p:sp>
      <p:sp>
        <p:nvSpPr>
          <p:cNvPr id="3" name="CuadroTexto 2">
            <a:extLst>
              <a:ext uri="{FF2B5EF4-FFF2-40B4-BE49-F238E27FC236}">
                <a16:creationId xmlns:a16="http://schemas.microsoft.com/office/drawing/2014/main" id="{04C67289-211B-74BB-005D-1CC8BBFA6EFD}"/>
              </a:ext>
            </a:extLst>
          </p:cNvPr>
          <p:cNvSpPr txBox="1"/>
          <p:nvPr/>
        </p:nvSpPr>
        <p:spPr>
          <a:xfrm>
            <a:off x="4694562" y="2323045"/>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$ 219.000</a:t>
            </a:r>
            <a:endParaRPr lang="es-ES" dirty="0"/>
          </a:p>
        </p:txBody>
      </p:sp>
    </p:spTree>
    <p:extLst>
      <p:ext uri="{BB962C8B-B14F-4D97-AF65-F5344CB8AC3E}">
        <p14:creationId xmlns:p14="http://schemas.microsoft.com/office/powerpoint/2010/main" val="205648231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FDB87EC6-5525-46F0-A011-259462A9B870}"/>
              </a:ext>
            </a:extLst>
          </p:cNvPr>
          <p:cNvPicPr/>
          <p:nvPr/>
        </p:nvPicPr>
        <p:blipFill rotWithShape="1">
          <a:blip r:embed="rId2" cstate="print">
            <a:extLst>
              <a:ext uri="{28A0092B-C50C-407E-A947-70E740481C1C}">
                <a14:useLocalDpi xmlns:a14="http://schemas.microsoft.com/office/drawing/2010/main" val="0"/>
              </a:ext>
            </a:extLst>
          </a:blip>
          <a:srcRect l="32" t="-863" r="-1159" b="863"/>
          <a:stretch/>
        </p:blipFill>
        <p:spPr>
          <a:xfrm>
            <a:off x="1456510" y="473984"/>
            <a:ext cx="4900725" cy="5101735"/>
          </a:xfrm>
          <a:prstGeom prst="rect">
            <a:avLst/>
          </a:prstGeom>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6096001" y="957481"/>
            <a:ext cx="2931886" cy="1477328"/>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Colágeno</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5 tipos</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6096000" y="290710"/>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6136348" y="708331"/>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1456510" y="4914900"/>
            <a:ext cx="6818784" cy="1874806"/>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Suplemento en polvo que incluye vitaminas A, C, E; biotina; y cinco tipos de colágeno para ayudar a respaldar la salud de las articulaciones, los músculos, el cabello y la piel.</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Y complejo vegetal antienvejecimiento para mejorar la humectación, el tono y la elasticidad de la piel mientras reduce la apariencia de las líneas finas y las arrugas</a:t>
            </a:r>
            <a:endParaRPr lang="es-ES" sz="2000" dirty="0">
              <a:latin typeface="Bebas"/>
            </a:endParaRPr>
          </a:p>
        </p:txBody>
      </p:sp>
      <p:sp>
        <p:nvSpPr>
          <p:cNvPr id="15" name="Rectangle 10">
            <a:extLst>
              <a:ext uri="{FF2B5EF4-FFF2-40B4-BE49-F238E27FC236}">
                <a16:creationId xmlns:a16="http://schemas.microsoft.com/office/drawing/2014/main" id="{687F9285-F6D1-5111-B697-99FA2B736700}"/>
              </a:ext>
            </a:extLst>
          </p:cNvPr>
          <p:cNvSpPr/>
          <p:nvPr/>
        </p:nvSpPr>
        <p:spPr>
          <a:xfrm>
            <a:off x="8345714" y="131105"/>
            <a:ext cx="3846287" cy="4855028"/>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Hidrolizado</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Repone los niveles de colágeno para respaldar las articulaciones, músculos y piel saludable.</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Mejora la humectación el tono y la elasticidad de la piel.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Contiene Biotina para tener un cabello y uñas saludables.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Retrasa la aparición de líneas finas y las arrugas.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Proporciona potentes antioxidantes que ofrecen respaldo a la piel , articulaciones, músculos  y la función cognitiva.</a:t>
            </a:r>
          </a:p>
        </p:txBody>
      </p:sp>
      <p:sp>
        <p:nvSpPr>
          <p:cNvPr id="2" name="CuadroTexto 1">
            <a:extLst>
              <a:ext uri="{FF2B5EF4-FFF2-40B4-BE49-F238E27FC236}">
                <a16:creationId xmlns:a16="http://schemas.microsoft.com/office/drawing/2014/main" id="{80AA7D24-2DF4-9621-7C8F-037D6B7A131B}"/>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$ 164.000</a:t>
            </a:r>
            <a:endParaRPr lang="es-ES" dirty="0"/>
          </a:p>
        </p:txBody>
      </p:sp>
    </p:spTree>
    <p:extLst>
      <p:ext uri="{BB962C8B-B14F-4D97-AF65-F5344CB8AC3E}">
        <p14:creationId xmlns:p14="http://schemas.microsoft.com/office/powerpoint/2010/main" val="79515264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370286" y="1565402"/>
            <a:ext cx="3830864" cy="2169825"/>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Essential</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Omegas 3 y 6</a:t>
            </a:r>
          </a:p>
          <a:p>
            <a:pPr>
              <a:lnSpc>
                <a:spcPct val="90000"/>
              </a:lnSpc>
            </a:pPr>
            <a:r>
              <a:rPr lang="es-ES" sz="5000" b="1" spc="-75" dirty="0">
                <a:latin typeface="Bebas" pitchFamily="2" charset="0"/>
                <a:ea typeface="Lato" panose="020F0502020204030203" pitchFamily="34" charset="0"/>
                <a:cs typeface="Lato" panose="020F0502020204030203" pitchFamily="34" charset="0"/>
              </a:rPr>
              <a:t>Vitamina E</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370286" y="898631"/>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410634" y="1316252"/>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a:blip r:embed="rId2">
            <a:extLst>
              <a:ext uri="{28A0092B-C50C-407E-A947-70E740481C1C}">
                <a14:useLocalDpi xmlns:a14="http://schemas.microsoft.com/office/drawing/2010/main" val="0"/>
              </a:ext>
            </a:extLst>
          </a:blip>
          <a:srcRect l="23737" r="23737"/>
          <a:stretch/>
        </p:blipFill>
        <p:spPr>
          <a:xfrm>
            <a:off x="1440682" y="477890"/>
            <a:ext cx="3079805" cy="5863484"/>
          </a:xfrm>
          <a:prstGeom prst="rect">
            <a:avLst/>
          </a:prstGeom>
        </p:spPr>
      </p:pic>
      <p:sp>
        <p:nvSpPr>
          <p:cNvPr id="15" name="Rectangle 10">
            <a:extLst>
              <a:ext uri="{FF2B5EF4-FFF2-40B4-BE49-F238E27FC236}">
                <a16:creationId xmlns:a16="http://schemas.microsoft.com/office/drawing/2014/main" id="{687F9285-F6D1-5111-B697-99FA2B736700}"/>
              </a:ext>
            </a:extLst>
          </p:cNvPr>
          <p:cNvSpPr/>
          <p:nvPr/>
        </p:nvSpPr>
        <p:spPr>
          <a:xfrm>
            <a:off x="8694057" y="619880"/>
            <a:ext cx="3176840" cy="6238117"/>
          </a:xfrm>
          <a:prstGeom prst="rect">
            <a:avLst/>
          </a:prstGeom>
        </p:spPr>
        <p:txBody>
          <a:bodyPr wrap="square">
            <a:no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Salud Cerebral: Estrés y Personas mayores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Prevención Cardiovascular y colesterol</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Reduce la inflamación</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Embarazo y lactancia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DHA: Funcionamiento normal de cerebro y vista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EPA: Salud Cardiovascular</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Problemas óseos y de articulaciones</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Bienestar General</a:t>
            </a:r>
          </a:p>
        </p:txBody>
      </p:sp>
      <p:sp>
        <p:nvSpPr>
          <p:cNvPr id="2" name="Rectangle 9">
            <a:extLst>
              <a:ext uri="{FF2B5EF4-FFF2-40B4-BE49-F238E27FC236}">
                <a16:creationId xmlns:a16="http://schemas.microsoft.com/office/drawing/2014/main" id="{0C502591-3D79-4117-A8C4-AE9251EDC089}"/>
              </a:ext>
            </a:extLst>
          </p:cNvPr>
          <p:cNvSpPr/>
          <p:nvPr/>
        </p:nvSpPr>
        <p:spPr>
          <a:xfrm>
            <a:off x="4820375" y="4890408"/>
            <a:ext cx="4497796" cy="1894114"/>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COMPOSICIÓN: </a:t>
            </a:r>
          </a:p>
          <a:p>
            <a:pPr marL="228600" indent="-228600" algn="ctr">
              <a:lnSpc>
                <a:spcPct val="90000"/>
              </a:lnSpc>
              <a:spcBef>
                <a:spcPts val="1000"/>
              </a:spcBef>
              <a:defRPr b="1">
                <a:latin typeface="Nirmala UI"/>
                <a:ea typeface="Nirmala UI"/>
                <a:cs typeface="Nirmala UI"/>
                <a:sym typeface="Nirmala UI"/>
              </a:defRPr>
            </a:pPr>
            <a:r>
              <a:rPr lang="pt-BR" sz="2000" dirty="0">
                <a:latin typeface="Bebas"/>
              </a:rPr>
              <a:t>Aceite de pescado, gelatina, aceite de </a:t>
            </a:r>
            <a:r>
              <a:rPr lang="pt-BR" sz="2000" dirty="0" err="1">
                <a:latin typeface="Bebas"/>
              </a:rPr>
              <a:t>semilla</a:t>
            </a:r>
            <a:r>
              <a:rPr lang="pt-BR" sz="2000" dirty="0">
                <a:latin typeface="Bebas"/>
              </a:rPr>
              <a:t> de </a:t>
            </a:r>
            <a:r>
              <a:rPr lang="pt-BR" sz="2000" dirty="0" err="1">
                <a:latin typeface="Bebas"/>
              </a:rPr>
              <a:t>lino</a:t>
            </a:r>
            <a:r>
              <a:rPr lang="pt-BR" sz="2000" dirty="0">
                <a:latin typeface="Bebas"/>
              </a:rPr>
              <a:t> (</a:t>
            </a:r>
            <a:r>
              <a:rPr lang="pt-BR" sz="2000" dirty="0" err="1">
                <a:latin typeface="Bebas"/>
              </a:rPr>
              <a:t>Linum</a:t>
            </a:r>
            <a:r>
              <a:rPr lang="pt-BR" sz="2000" dirty="0">
                <a:latin typeface="Bebas"/>
              </a:rPr>
              <a:t> </a:t>
            </a:r>
            <a:r>
              <a:rPr lang="pt-BR" sz="2000" dirty="0" err="1">
                <a:latin typeface="Bebas"/>
              </a:rPr>
              <a:t>usitatissimum</a:t>
            </a:r>
            <a:r>
              <a:rPr lang="pt-BR" sz="2000" dirty="0">
                <a:latin typeface="Bebas"/>
              </a:rPr>
              <a:t>), aceite de </a:t>
            </a:r>
            <a:r>
              <a:rPr lang="pt-BR" sz="2000" dirty="0" err="1">
                <a:latin typeface="Bebas"/>
              </a:rPr>
              <a:t>semilla</a:t>
            </a:r>
            <a:r>
              <a:rPr lang="pt-BR" sz="2000" dirty="0">
                <a:latin typeface="Bebas"/>
              </a:rPr>
              <a:t> de </a:t>
            </a:r>
            <a:r>
              <a:rPr lang="pt-BR" sz="2000" dirty="0" err="1">
                <a:latin typeface="Bebas"/>
              </a:rPr>
              <a:t>borraja</a:t>
            </a:r>
            <a:r>
              <a:rPr lang="pt-BR" sz="2000" dirty="0">
                <a:latin typeface="Bebas"/>
              </a:rPr>
              <a:t> (</a:t>
            </a:r>
            <a:r>
              <a:rPr lang="pt-BR" sz="2000" dirty="0" err="1">
                <a:latin typeface="Bebas"/>
              </a:rPr>
              <a:t>Borago</a:t>
            </a:r>
            <a:r>
              <a:rPr lang="pt-BR" sz="2000" dirty="0">
                <a:latin typeface="Bebas"/>
              </a:rPr>
              <a:t> </a:t>
            </a:r>
            <a:r>
              <a:rPr lang="pt-BR" sz="2000" dirty="0" err="1">
                <a:latin typeface="Bebas"/>
              </a:rPr>
              <a:t>officinalis</a:t>
            </a:r>
            <a:r>
              <a:rPr lang="pt-BR" sz="2000" dirty="0">
                <a:latin typeface="Bebas"/>
              </a:rPr>
              <a:t>), aceite de </a:t>
            </a:r>
            <a:r>
              <a:rPr lang="pt-BR" sz="2000" dirty="0" err="1">
                <a:latin typeface="Bebas"/>
              </a:rPr>
              <a:t>semilla</a:t>
            </a:r>
            <a:r>
              <a:rPr lang="pt-BR" sz="2000" dirty="0">
                <a:latin typeface="Bebas"/>
              </a:rPr>
              <a:t> de </a:t>
            </a:r>
            <a:r>
              <a:rPr lang="pt-BR" sz="2000" dirty="0" err="1">
                <a:latin typeface="Bebas"/>
              </a:rPr>
              <a:t>cártamo</a:t>
            </a:r>
            <a:r>
              <a:rPr lang="pt-BR" sz="2000" dirty="0">
                <a:latin typeface="Bebas"/>
              </a:rPr>
              <a:t> (</a:t>
            </a:r>
            <a:r>
              <a:rPr lang="pt-BR" sz="2000" dirty="0" err="1">
                <a:latin typeface="Bebas"/>
              </a:rPr>
              <a:t>Carthamus</a:t>
            </a:r>
            <a:r>
              <a:rPr lang="pt-BR" sz="2000" dirty="0">
                <a:latin typeface="Bebas"/>
              </a:rPr>
              <a:t> </a:t>
            </a:r>
            <a:r>
              <a:rPr lang="pt-BR" sz="2000" dirty="0" err="1">
                <a:latin typeface="Bebas"/>
              </a:rPr>
              <a:t>tinctorius</a:t>
            </a:r>
            <a:r>
              <a:rPr lang="pt-BR" sz="2000" dirty="0">
                <a:latin typeface="Bebas"/>
              </a:rPr>
              <a:t>)</a:t>
            </a:r>
            <a:endParaRPr lang="es-ES" sz="2000" dirty="0">
              <a:latin typeface="Bebas"/>
            </a:endParaRPr>
          </a:p>
        </p:txBody>
      </p:sp>
      <p:pic>
        <p:nvPicPr>
          <p:cNvPr id="1026" name="Picture 2">
            <a:extLst>
              <a:ext uri="{FF2B5EF4-FFF2-40B4-BE49-F238E27FC236}">
                <a16:creationId xmlns:a16="http://schemas.microsoft.com/office/drawing/2014/main" id="{5B0D4B26-F888-3EC5-1C15-456D5BE03E8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3933" y="4095764"/>
            <a:ext cx="2779167" cy="2779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635983-D389-BEFB-F9BA-6BFD7F1CA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7616" y="5051776"/>
            <a:ext cx="218017" cy="218017"/>
          </a:xfrm>
          <a:prstGeom prst="rect">
            <a:avLst/>
          </a:prstGeom>
          <a:noFill/>
          <a:scene3d>
            <a:camera prst="isometricLeftDown">
              <a:rot lat="420000" lon="2700000" rev="0"/>
            </a:camera>
            <a:lightRig rig="threePt" dir="t"/>
          </a:scene3d>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281326E5-ED20-02F7-9F3D-0DAA66ED6646}"/>
              </a:ext>
            </a:extLst>
          </p:cNvPr>
          <p:cNvSpPr/>
          <p:nvPr/>
        </p:nvSpPr>
        <p:spPr>
          <a:xfrm>
            <a:off x="3646297" y="4987608"/>
            <a:ext cx="987770" cy="276999"/>
          </a:xfrm>
          <a:prstGeom prst="rect">
            <a:avLst/>
          </a:prstGeom>
          <a:noFill/>
        </p:spPr>
        <p:txBody>
          <a:bodyPr wrap="none" lIns="91440" tIns="45720" rIns="91440" bIns="45720">
            <a:spAutoFit/>
          </a:bodyPr>
          <a:lstStyle/>
          <a:p>
            <a:pPr algn="ctr"/>
            <a:r>
              <a:rPr lang="es-ES" sz="1200" b="1" cap="none" spc="0" dirty="0">
                <a:ln w="10160">
                  <a:solidFill>
                    <a:schemeClr val="accent6"/>
                  </a:solidFill>
                  <a:prstDash val="solid"/>
                </a:ln>
                <a:solidFill>
                  <a:srgbClr val="FFFFFF"/>
                </a:solidFill>
                <a:effectLst>
                  <a:outerShdw blurRad="38100" dist="22860" dir="5400000" algn="tl" rotWithShape="0">
                    <a:srgbClr val="000000">
                      <a:alpha val="30000"/>
                    </a:srgbClr>
                  </a:outerShdw>
                </a:effectLst>
              </a:rPr>
              <a:t>En Colombia</a:t>
            </a:r>
          </a:p>
        </p:txBody>
      </p:sp>
      <p:sp>
        <p:nvSpPr>
          <p:cNvPr id="11" name="CuadroTexto 10">
            <a:extLst>
              <a:ext uri="{FF2B5EF4-FFF2-40B4-BE49-F238E27FC236}">
                <a16:creationId xmlns:a16="http://schemas.microsoft.com/office/drawing/2014/main" id="{AC3B9C05-19A1-5290-995F-77E1E97F0C72}"/>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$ 101.100</a:t>
            </a:r>
            <a:endParaRPr lang="es-ES" dirty="0"/>
          </a:p>
        </p:txBody>
      </p:sp>
    </p:spTree>
    <p:extLst>
      <p:ext uri="{BB962C8B-B14F-4D97-AF65-F5344CB8AC3E}">
        <p14:creationId xmlns:p14="http://schemas.microsoft.com/office/powerpoint/2010/main" val="257160775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856993" y="896035"/>
            <a:ext cx="3072030"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Fibro</a:t>
            </a:r>
            <a:r>
              <a:rPr lang="es-ES" sz="5000" b="1" spc="-75" dirty="0">
                <a:solidFill>
                  <a:srgbClr val="00B0F0"/>
                </a:solidFill>
                <a:latin typeface="Bebas" pitchFamily="2" charset="0"/>
                <a:ea typeface="Lato" panose="020F0502020204030203" pitchFamily="34" charset="0"/>
                <a:cs typeface="Lato" panose="020F0502020204030203" pitchFamily="34" charset="0"/>
              </a:rPr>
              <a:t> AMJ</a:t>
            </a:r>
            <a:endParaRPr lang="id-ID"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Dolores</a:t>
            </a:r>
          </a:p>
        </p:txBody>
      </p:sp>
      <p:sp>
        <p:nvSpPr>
          <p:cNvPr id="10" name="TextBox 9"/>
          <p:cNvSpPr txBox="1"/>
          <p:nvPr/>
        </p:nvSpPr>
        <p:spPr>
          <a:xfrm>
            <a:off x="8856992" y="229264"/>
            <a:ext cx="1646370" cy="323165"/>
          </a:xfrm>
          <a:prstGeom prst="rect">
            <a:avLst/>
          </a:prstGeom>
          <a:noFill/>
        </p:spPr>
        <p:txBody>
          <a:bodyPr wrap="squar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a:cxnSpLocks/>
          </p:cNvCxnSpPr>
          <p:nvPr/>
        </p:nvCxnSpPr>
        <p:spPr>
          <a:xfrm>
            <a:off x="8897340" y="646885"/>
            <a:ext cx="3772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Rectangle 9">
            <a:extLst>
              <a:ext uri="{FF2B5EF4-FFF2-40B4-BE49-F238E27FC236}">
                <a16:creationId xmlns:a16="http://schemas.microsoft.com/office/drawing/2014/main" id="{8160A25E-16D3-931C-C673-0B129511D38D}"/>
              </a:ext>
            </a:extLst>
          </p:cNvPr>
          <p:cNvSpPr/>
          <p:nvPr/>
        </p:nvSpPr>
        <p:spPr>
          <a:xfrm>
            <a:off x="5587500" y="5559879"/>
            <a:ext cx="6485164" cy="1169619"/>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a:latin typeface="Bebas"/>
              </a:rPr>
              <a:t>Magnesio y Boswellia</a:t>
            </a:r>
            <a:endParaRPr lang="es-ES" sz="2000" b="1" dirty="0">
              <a:latin typeface="Bebas"/>
            </a:endParaRPr>
          </a:p>
        </p:txBody>
      </p:sp>
      <p:sp>
        <p:nvSpPr>
          <p:cNvPr id="15" name="Rectangle 10">
            <a:extLst>
              <a:ext uri="{FF2B5EF4-FFF2-40B4-BE49-F238E27FC236}">
                <a16:creationId xmlns:a16="http://schemas.microsoft.com/office/drawing/2014/main" id="{687F9285-F6D1-5111-B697-99FA2B736700}"/>
              </a:ext>
            </a:extLst>
          </p:cNvPr>
          <p:cNvSpPr/>
          <p:nvPr/>
        </p:nvSpPr>
        <p:spPr>
          <a:xfrm>
            <a:off x="5587500" y="2393766"/>
            <a:ext cx="2803533" cy="3227634"/>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Respalda el mantenimiento de articulaciones, huesos, músculo y la producción de energía </a:t>
            </a:r>
          </a:p>
        </p:txBody>
      </p:sp>
      <p:pic>
        <p:nvPicPr>
          <p:cNvPr id="2" name="object 7">
            <a:extLst>
              <a:ext uri="{FF2B5EF4-FFF2-40B4-BE49-F238E27FC236}">
                <a16:creationId xmlns:a16="http://schemas.microsoft.com/office/drawing/2014/main" id="{A2707421-9581-0813-C050-8A684DAC3943}"/>
              </a:ext>
            </a:extLst>
          </p:cNvPr>
          <p:cNvPicPr/>
          <p:nvPr/>
        </p:nvPicPr>
        <p:blipFill rotWithShape="1">
          <a:blip r:embed="rId2">
            <a:extLst>
              <a:ext uri="{28A0092B-C50C-407E-A947-70E740481C1C}">
                <a14:useLocalDpi xmlns:a14="http://schemas.microsoft.com/office/drawing/2010/main" val="0"/>
              </a:ext>
            </a:extLst>
          </a:blip>
          <a:srcRect l="28548" t="6270" r="24226" b="8362"/>
          <a:stretch/>
        </p:blipFill>
        <p:spPr>
          <a:xfrm>
            <a:off x="1425203" y="734786"/>
            <a:ext cx="2980969" cy="5388428"/>
          </a:xfrm>
          <a:prstGeom prst="rect">
            <a:avLst/>
          </a:prstGeom>
        </p:spPr>
      </p:pic>
      <p:grpSp>
        <p:nvGrpSpPr>
          <p:cNvPr id="3" name="Grupo 2">
            <a:extLst>
              <a:ext uri="{FF2B5EF4-FFF2-40B4-BE49-F238E27FC236}">
                <a16:creationId xmlns:a16="http://schemas.microsoft.com/office/drawing/2014/main" id="{55F7EEBD-6F70-4A06-AD59-1106465A441A}"/>
              </a:ext>
            </a:extLst>
          </p:cNvPr>
          <p:cNvGrpSpPr/>
          <p:nvPr/>
        </p:nvGrpSpPr>
        <p:grpSpPr>
          <a:xfrm>
            <a:off x="8854792" y="2618419"/>
            <a:ext cx="2850652" cy="2696404"/>
            <a:chOff x="9069440" y="2410235"/>
            <a:chExt cx="2850652" cy="2696404"/>
          </a:xfrm>
        </p:grpSpPr>
        <p:pic>
          <p:nvPicPr>
            <p:cNvPr id="4" name="Imagen 3" descr="Imagen que contiene dibujo&#10;&#10;Descripción generada automáticamente">
              <a:extLst>
                <a:ext uri="{FF2B5EF4-FFF2-40B4-BE49-F238E27FC236}">
                  <a16:creationId xmlns:a16="http://schemas.microsoft.com/office/drawing/2014/main" id="{FB26D416-558B-F377-63A2-A38DEFAB3072}"/>
                </a:ext>
              </a:extLst>
            </p:cNvPr>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9312319" y="2410235"/>
              <a:ext cx="2197601" cy="2197601"/>
            </a:xfrm>
            <a:prstGeom prst="rect">
              <a:avLst/>
            </a:prstGeom>
          </p:spPr>
        </p:pic>
        <p:sp>
          <p:nvSpPr>
            <p:cNvPr id="7" name="CuadroTexto 6">
              <a:extLst>
                <a:ext uri="{FF2B5EF4-FFF2-40B4-BE49-F238E27FC236}">
                  <a16:creationId xmlns:a16="http://schemas.microsoft.com/office/drawing/2014/main" id="{5439BA39-D629-1CAA-164A-43B8720E16CA}"/>
                </a:ext>
              </a:extLst>
            </p:cNvPr>
            <p:cNvSpPr txBox="1"/>
            <p:nvPr/>
          </p:nvSpPr>
          <p:spPr>
            <a:xfrm>
              <a:off x="9069440" y="4737307"/>
              <a:ext cx="2850652" cy="369332"/>
            </a:xfrm>
            <a:prstGeom prst="rect">
              <a:avLst/>
            </a:prstGeom>
            <a:noFill/>
          </p:spPr>
          <p:txBody>
            <a:bodyPr wrap="none" rtlCol="0">
              <a:spAutoFit/>
            </a:bodyPr>
            <a:lstStyle/>
            <a:p>
              <a:r>
                <a:rPr lang="es-ES" dirty="0"/>
                <a:t>https://USSpanish.4Life.com</a:t>
              </a:r>
            </a:p>
          </p:txBody>
        </p:sp>
      </p:grpSp>
    </p:spTree>
    <p:extLst>
      <p:ext uri="{BB962C8B-B14F-4D97-AF65-F5344CB8AC3E}">
        <p14:creationId xmlns:p14="http://schemas.microsoft.com/office/powerpoint/2010/main" val="296356638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1598" t="35746" r="1598" b="19245"/>
          <a:stretch/>
        </p:blipFill>
        <p:spPr>
          <a:xfrm>
            <a:off x="2508945" y="2555420"/>
            <a:ext cx="9622655" cy="4474027"/>
          </a:xfrm>
          <a:prstGeom prst="rect">
            <a:avLst/>
          </a:prstGeom>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4022583" y="957481"/>
            <a:ext cx="4852765" cy="1477328"/>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äKwä</a:t>
            </a:r>
            <a:endParaRPr lang="es-ES"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Cuidado de la piel</a:t>
            </a:r>
          </a:p>
        </p:txBody>
      </p:sp>
      <p:sp>
        <p:nvSpPr>
          <p:cNvPr id="10" name="TextBox 9"/>
          <p:cNvSpPr txBox="1"/>
          <p:nvPr/>
        </p:nvSpPr>
        <p:spPr>
          <a:xfrm>
            <a:off x="4022583" y="290710"/>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4062931" y="708331"/>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78DF5B6A-CEB9-6D5B-49C6-B8C3E90B6B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8968" y="231108"/>
            <a:ext cx="2324312" cy="2324312"/>
          </a:xfrm>
          <a:prstGeom prst="rect">
            <a:avLst/>
          </a:prstGeom>
        </p:spPr>
      </p:pic>
    </p:spTree>
    <p:extLst>
      <p:ext uri="{BB962C8B-B14F-4D97-AF65-F5344CB8AC3E}">
        <p14:creationId xmlns:p14="http://schemas.microsoft.com/office/powerpoint/2010/main" val="204522699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mc:AlternateContent xmlns:mc="http://schemas.openxmlformats.org/markup-compatibility/2006" xmlns:pslz="http://schemas.microsoft.com/office/powerpoint/2016/slidezoom">
        <mc:Choice Requires="pslz">
          <p:graphicFrame>
            <p:nvGraphicFramePr>
              <p:cNvPr id="7" name="Vista general de diapositiva 6">
                <a:extLst>
                  <a:ext uri="{FF2B5EF4-FFF2-40B4-BE49-F238E27FC236}">
                    <a16:creationId xmlns:a16="http://schemas.microsoft.com/office/drawing/2014/main" id="{60C0A8B1-DC49-24C5-0F1F-DF34CDD480BB}"/>
                  </a:ext>
                </a:extLst>
              </p:cNvPr>
              <p:cNvGraphicFramePr>
                <a:graphicFrameLocks noChangeAspect="1"/>
              </p:cNvGraphicFramePr>
              <p:nvPr>
                <p:extLst>
                  <p:ext uri="{D42A27DB-BD31-4B8C-83A1-F6EECF244321}">
                    <p14:modId xmlns:p14="http://schemas.microsoft.com/office/powerpoint/2010/main" val="2505657854"/>
                  </p:ext>
                </p:extLst>
              </p:nvPr>
            </p:nvGraphicFramePr>
            <p:xfrm>
              <a:off x="1571978" y="3218036"/>
              <a:ext cx="4915684" cy="2765072"/>
            </p:xfrm>
            <a:graphic>
              <a:graphicData uri="http://schemas.microsoft.com/office/powerpoint/2016/slidezoom">
                <pslz:sldZm>
                  <pslz:sldZmObj sldId="366" cId="2710937755">
                    <pslz:zmPr id="{2C36C871-7A57-445F-86F6-4A1F92ACE864}" returnToParent="0" transitionDur="1000">
                      <p166:blipFill xmlns:p166="http://schemas.microsoft.com/office/powerpoint/2016/6/main">
                        <a:blip r:embed="rId2"/>
                        <a:stretch>
                          <a:fillRect/>
                        </a:stretch>
                      </p166:blipFill>
                      <p166:spPr xmlns:p166="http://schemas.microsoft.com/office/powerpoint/2016/6/main">
                        <a:xfrm>
                          <a:off x="0" y="0"/>
                          <a:ext cx="4915684" cy="2765072"/>
                        </a:xfrm>
                        <a:prstGeom prst="rect">
                          <a:avLst/>
                        </a:prstGeom>
                        <a:ln w="3175">
                          <a:solidFill>
                            <a:prstClr val="ltGray"/>
                          </a:solidFill>
                        </a:ln>
                      </p166:spPr>
                    </pslz:zmPr>
                  </pslz:sldZmObj>
                </pslz:sldZm>
              </a:graphicData>
            </a:graphic>
          </p:graphicFrame>
        </mc:Choice>
        <mc:Fallback xmlns="">
          <p:pic>
            <p:nvPicPr>
              <p:cNvPr id="7" name="Vista general de diapositiva 6">
                <a:extLst>
                  <a:ext uri="{FF2B5EF4-FFF2-40B4-BE49-F238E27FC236}">
                    <a16:creationId xmlns:a16="http://schemas.microsoft.com/office/drawing/2014/main" id="{60C0A8B1-DC49-24C5-0F1F-DF34CDD480BB}"/>
                  </a:ext>
                </a:extLst>
              </p:cNvPr>
              <p:cNvPicPr>
                <a:picLocks noGrp="1" noRot="1" noChangeAspect="1" noMove="1" noResize="1" noEditPoints="1" noAdjustHandles="1" noChangeArrowheads="1" noChangeShapeType="1"/>
              </p:cNvPicPr>
              <p:nvPr/>
            </p:nvPicPr>
            <p:blipFill>
              <a:blip r:embed="rId3"/>
              <a:stretch>
                <a:fillRect/>
              </a:stretch>
            </p:blipFill>
            <p:spPr>
              <a:xfrm>
                <a:off x="1571978" y="3218036"/>
                <a:ext cx="4915684" cy="276507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Vista general de diapositiva 13">
                <a:extLst>
                  <a:ext uri="{FF2B5EF4-FFF2-40B4-BE49-F238E27FC236}">
                    <a16:creationId xmlns:a16="http://schemas.microsoft.com/office/drawing/2014/main" id="{66636325-F96E-F581-5C31-18DA9849A9A4}"/>
                  </a:ext>
                </a:extLst>
              </p:cNvPr>
              <p:cNvGraphicFramePr>
                <a:graphicFrameLocks noChangeAspect="1"/>
              </p:cNvGraphicFramePr>
              <p:nvPr>
                <p:extLst>
                  <p:ext uri="{D42A27DB-BD31-4B8C-83A1-F6EECF244321}">
                    <p14:modId xmlns:p14="http://schemas.microsoft.com/office/powerpoint/2010/main" val="1961843450"/>
                  </p:ext>
                </p:extLst>
              </p:nvPr>
            </p:nvGraphicFramePr>
            <p:xfrm>
              <a:off x="6821311" y="3218036"/>
              <a:ext cx="4915684" cy="2765072"/>
            </p:xfrm>
            <a:graphic>
              <a:graphicData uri="http://schemas.microsoft.com/office/powerpoint/2016/slidezoom">
                <pslz:sldZm>
                  <pslz:sldZmObj sldId="367" cId="783585750">
                    <pslz:zmPr id="{F3B06900-8970-4D93-A2CD-36C5053C7671}" returnToParent="0" transitionDur="1000">
                      <p166:blipFill xmlns:p166="http://schemas.microsoft.com/office/powerpoint/2016/6/main">
                        <a:blip r:embed="rId4"/>
                        <a:stretch>
                          <a:fillRect/>
                        </a:stretch>
                      </p166:blipFill>
                      <p166:spPr xmlns:p166="http://schemas.microsoft.com/office/powerpoint/2016/6/main">
                        <a:xfrm>
                          <a:off x="0" y="0"/>
                          <a:ext cx="4915684" cy="2765072"/>
                        </a:xfrm>
                        <a:prstGeom prst="rect">
                          <a:avLst/>
                        </a:prstGeom>
                        <a:ln w="3175">
                          <a:solidFill>
                            <a:prstClr val="ltGray"/>
                          </a:solidFill>
                        </a:ln>
                      </p166:spPr>
                    </pslz:zmPr>
                  </pslz:sldZmObj>
                </pslz:sldZm>
              </a:graphicData>
            </a:graphic>
          </p:graphicFrame>
        </mc:Choice>
        <mc:Fallback xmlns="">
          <p:pic>
            <p:nvPicPr>
              <p:cNvPr id="14" name="Vista general de diapositiva 13">
                <a:extLst>
                  <a:ext uri="{FF2B5EF4-FFF2-40B4-BE49-F238E27FC236}">
                    <a16:creationId xmlns:a16="http://schemas.microsoft.com/office/drawing/2014/main" id="{66636325-F96E-F581-5C31-18DA9849A9A4}"/>
                  </a:ext>
                </a:extLst>
              </p:cNvPr>
              <p:cNvPicPr>
                <a:picLocks noGrp="1" noRot="1" noChangeAspect="1" noMove="1" noResize="1" noEditPoints="1" noAdjustHandles="1" noChangeArrowheads="1" noChangeShapeType="1"/>
              </p:cNvPicPr>
              <p:nvPr/>
            </p:nvPicPr>
            <p:blipFill>
              <a:blip r:embed="rId5"/>
              <a:stretch>
                <a:fillRect/>
              </a:stretch>
            </p:blipFill>
            <p:spPr>
              <a:xfrm>
                <a:off x="6821311" y="3218036"/>
                <a:ext cx="4915684" cy="2765072"/>
              </a:xfrm>
              <a:prstGeom prst="rect">
                <a:avLst/>
              </a:prstGeom>
              <a:ln w="3175">
                <a:solidFill>
                  <a:prstClr val="ltGray"/>
                </a:solidFill>
              </a:ln>
            </p:spPr>
          </p:pic>
        </mc:Fallback>
      </mc:AlternateContent>
      <p:pic>
        <p:nvPicPr>
          <p:cNvPr id="19" name="Imagen 18" descr="Forma&#10;&#10;Descripción generada automáticamente con confianza baja">
            <a:extLst>
              <a:ext uri="{FF2B5EF4-FFF2-40B4-BE49-F238E27FC236}">
                <a16:creationId xmlns:a16="http://schemas.microsoft.com/office/drawing/2014/main" id="{C6172B32-1982-6227-6E08-12E117C3D1C1}"/>
              </a:ext>
            </a:extLst>
          </p:cNvPr>
          <p:cNvPicPr>
            <a:picLocks noChangeAspect="1"/>
          </p:cNvPicPr>
          <p:nvPr/>
        </p:nvPicPr>
        <p:blipFill>
          <a:blip r:embed="rId6">
            <a:duotone>
              <a:schemeClr val="accent1">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1749129" y="240793"/>
            <a:ext cx="2296386" cy="2296386"/>
          </a:xfrm>
          <a:prstGeom prst="rect">
            <a:avLst/>
          </a:prstGeom>
          <a:noFill/>
          <a:ln>
            <a:noFill/>
          </a:ln>
        </p:spPr>
      </p:pic>
      <p:sp>
        <p:nvSpPr>
          <p:cNvPr id="21" name="Rectángulo 20">
            <a:extLst>
              <a:ext uri="{FF2B5EF4-FFF2-40B4-BE49-F238E27FC236}">
                <a16:creationId xmlns:a16="http://schemas.microsoft.com/office/drawing/2014/main" id="{7D96F0AD-8E23-8693-3AF6-26044F373ABA}"/>
              </a:ext>
            </a:extLst>
          </p:cNvPr>
          <p:cNvSpPr/>
          <p:nvPr/>
        </p:nvSpPr>
        <p:spPr>
          <a:xfrm>
            <a:off x="3934941" y="967085"/>
            <a:ext cx="3254417" cy="923330"/>
          </a:xfrm>
          <a:prstGeom prst="rect">
            <a:avLst/>
          </a:prstGeom>
          <a:noFill/>
        </p:spPr>
        <p:txBody>
          <a:bodyPr wrap="none" lIns="91440" tIns="45720" rIns="91440" bIns="45720">
            <a:spAutoFit/>
          </a:bodyPr>
          <a:lstStyle/>
          <a:p>
            <a:pPr algn="ctr"/>
            <a:r>
              <a:rPr lang="es-ES" sz="5400" b="0" cap="none" spc="0" dirty="0">
                <a:ln w="0"/>
                <a:solidFill>
                  <a:srgbClr val="2E6CA4"/>
                </a:solidFill>
                <a:effectLst>
                  <a:outerShdw blurRad="38100" dist="25400" dir="5400000" algn="ctr" rotWithShape="0">
                    <a:srgbClr val="6E747A">
                      <a:alpha val="43000"/>
                    </a:srgbClr>
                  </a:outerShdw>
                </a:effectLst>
              </a:rPr>
              <a:t>Lo máximo</a:t>
            </a:r>
          </a:p>
        </p:txBody>
      </p:sp>
    </p:spTree>
    <p:extLst>
      <p:ext uri="{BB962C8B-B14F-4D97-AF65-F5344CB8AC3E}">
        <p14:creationId xmlns:p14="http://schemas.microsoft.com/office/powerpoint/2010/main" val="29518448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389FC2-BD8B-C26F-DF5F-F58EC35E2D5A}"/>
              </a:ext>
            </a:extLst>
          </p:cNvPr>
          <p:cNvPicPr>
            <a:picLocks noChangeAspect="1" noChangeArrowheads="1"/>
          </p:cNvPicPr>
          <p:nvPr/>
        </p:nvPicPr>
        <p:blipFill>
          <a:blip r:embed="rId2" cstate="print">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1774042" y="2306798"/>
            <a:ext cx="4971233"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 un Sistema Inmunológico INTELIGENTE?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1814390" y="2724419"/>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 name="Gráfico 12">
            <a:extLst>
              <a:ext uri="{FF2B5EF4-FFF2-40B4-BE49-F238E27FC236}">
                <a16:creationId xmlns:a16="http://schemas.microsoft.com/office/drawing/2014/main" id="{B5F4C687-D062-B5B2-CC98-0EBE0312F7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1016" y="4919806"/>
            <a:ext cx="3548427" cy="1803784"/>
          </a:xfrm>
          <a:prstGeom prst="rect">
            <a:avLst/>
          </a:prstGeom>
        </p:spPr>
      </p:pic>
      <p:sp>
        <p:nvSpPr>
          <p:cNvPr id="15" name="Decágono 14">
            <a:extLst>
              <a:ext uri="{FF2B5EF4-FFF2-40B4-BE49-F238E27FC236}">
                <a16:creationId xmlns:a16="http://schemas.microsoft.com/office/drawing/2014/main" id="{53DA40CF-E4B6-E81C-E53E-01CA887BC71A}"/>
              </a:ext>
            </a:extLst>
          </p:cNvPr>
          <p:cNvSpPr/>
          <p:nvPr/>
        </p:nvSpPr>
        <p:spPr>
          <a:xfrm>
            <a:off x="8602171" y="-119121"/>
            <a:ext cx="1733143" cy="1733143"/>
          </a:xfrm>
          <a:prstGeom prst="decagon">
            <a:avLst/>
          </a:prstGeom>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effectLst>
                  <a:outerShdw blurRad="50800" dist="38100" dir="18900000" algn="bl" rotWithShape="0">
                    <a:prstClr val="black">
                      <a:alpha val="40000"/>
                    </a:prstClr>
                  </a:outerShdw>
                </a:effectLst>
              </a:rPr>
              <a:t>01</a:t>
            </a:r>
          </a:p>
          <a:p>
            <a:pPr algn="ctr"/>
            <a:r>
              <a:rPr lang="es-ES" b="1" dirty="0">
                <a:effectLst>
                  <a:outerShdw blurRad="50800" dist="38100" dir="18900000" algn="bl" rotWithShape="0">
                    <a:prstClr val="black">
                      <a:alpha val="40000"/>
                    </a:prstClr>
                  </a:outerShdw>
                </a:effectLst>
              </a:rPr>
              <a:t>RECONOCER</a:t>
            </a:r>
          </a:p>
        </p:txBody>
      </p:sp>
      <p:sp>
        <p:nvSpPr>
          <p:cNvPr id="19" name="Decágono 18">
            <a:extLst>
              <a:ext uri="{FF2B5EF4-FFF2-40B4-BE49-F238E27FC236}">
                <a16:creationId xmlns:a16="http://schemas.microsoft.com/office/drawing/2014/main" id="{96992FAC-5619-A74E-A5D0-641AF34A33DC}"/>
              </a:ext>
            </a:extLst>
          </p:cNvPr>
          <p:cNvSpPr/>
          <p:nvPr/>
        </p:nvSpPr>
        <p:spPr>
          <a:xfrm>
            <a:off x="9960116" y="1082612"/>
            <a:ext cx="1733143" cy="1733143"/>
          </a:xfrm>
          <a:prstGeom prst="decagon">
            <a:avLst/>
          </a:prstGeom>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effectLst>
                  <a:outerShdw blurRad="50800" dist="38100" dir="18900000" algn="bl" rotWithShape="0">
                    <a:prstClr val="black">
                      <a:alpha val="40000"/>
                    </a:prstClr>
                  </a:outerShdw>
                </a:effectLst>
              </a:rPr>
              <a:t>02</a:t>
            </a:r>
          </a:p>
          <a:p>
            <a:pPr algn="ctr"/>
            <a:r>
              <a:rPr lang="es-ES" b="1" dirty="0">
                <a:effectLst>
                  <a:outerShdw blurRad="50800" dist="38100" dir="18900000" algn="bl" rotWithShape="0">
                    <a:prstClr val="black">
                      <a:alpha val="40000"/>
                    </a:prstClr>
                  </a:outerShdw>
                </a:effectLst>
              </a:rPr>
              <a:t>RESPONDER</a:t>
            </a:r>
          </a:p>
        </p:txBody>
      </p:sp>
      <p:sp>
        <p:nvSpPr>
          <p:cNvPr id="21" name="Decágono 20">
            <a:extLst>
              <a:ext uri="{FF2B5EF4-FFF2-40B4-BE49-F238E27FC236}">
                <a16:creationId xmlns:a16="http://schemas.microsoft.com/office/drawing/2014/main" id="{35242C36-E5C5-CAE2-2D1E-42022062FB5A}"/>
              </a:ext>
            </a:extLst>
          </p:cNvPr>
          <p:cNvSpPr/>
          <p:nvPr/>
        </p:nvSpPr>
        <p:spPr>
          <a:xfrm>
            <a:off x="10552029" y="3764161"/>
            <a:ext cx="1733143" cy="1733143"/>
          </a:xfrm>
          <a:prstGeom prst="decagon">
            <a:avLst/>
          </a:prstGeom>
          <a:effectLst>
            <a:softEdge rad="2032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b="1" dirty="0">
                <a:effectLst>
                  <a:outerShdw blurRad="50800" dist="38100" dir="18900000" algn="bl" rotWithShape="0">
                    <a:prstClr val="black">
                      <a:alpha val="40000"/>
                    </a:prstClr>
                  </a:outerShdw>
                </a:effectLst>
              </a:rPr>
              <a:t>04</a:t>
            </a:r>
          </a:p>
          <a:p>
            <a:pPr algn="ctr"/>
            <a:r>
              <a:rPr lang="es-ES" b="1" dirty="0">
                <a:effectLst>
                  <a:outerShdw blurRad="50800" dist="38100" dir="18900000" algn="bl" rotWithShape="0">
                    <a:prstClr val="black">
                      <a:alpha val="40000"/>
                    </a:prstClr>
                  </a:outerShdw>
                </a:effectLst>
              </a:rPr>
              <a:t>MODULAR</a:t>
            </a:r>
          </a:p>
        </p:txBody>
      </p:sp>
      <p:sp>
        <p:nvSpPr>
          <p:cNvPr id="20" name="Decágono 19">
            <a:extLst>
              <a:ext uri="{FF2B5EF4-FFF2-40B4-BE49-F238E27FC236}">
                <a16:creationId xmlns:a16="http://schemas.microsoft.com/office/drawing/2014/main" id="{27C8C7C5-148B-E059-9E6F-50C655A21BF5}"/>
              </a:ext>
            </a:extLst>
          </p:cNvPr>
          <p:cNvSpPr/>
          <p:nvPr/>
        </p:nvSpPr>
        <p:spPr>
          <a:xfrm>
            <a:off x="8977369" y="2562428"/>
            <a:ext cx="1733143" cy="1733143"/>
          </a:xfrm>
          <a:prstGeom prst="decagon">
            <a:avLst/>
          </a:prstGeom>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effectLst>
                  <a:outerShdw blurRad="50800" dist="38100" dir="18900000" algn="bl" rotWithShape="0">
                    <a:prstClr val="black">
                      <a:alpha val="40000"/>
                    </a:prstClr>
                  </a:outerShdw>
                </a:effectLst>
              </a:rPr>
              <a:t>03</a:t>
            </a:r>
          </a:p>
          <a:p>
            <a:pPr algn="ctr"/>
            <a:r>
              <a:rPr lang="es-ES" b="1" dirty="0">
                <a:effectLst>
                  <a:outerShdw blurRad="50800" dist="38100" dir="18900000" algn="bl" rotWithShape="0">
                    <a:prstClr val="black">
                      <a:alpha val="40000"/>
                    </a:prstClr>
                  </a:outerShdw>
                </a:effectLst>
              </a:rPr>
              <a:t>RECORDAR</a:t>
            </a:r>
          </a:p>
        </p:txBody>
      </p:sp>
    </p:spTree>
    <p:extLst>
      <p:ext uri="{BB962C8B-B14F-4D97-AF65-F5344CB8AC3E}">
        <p14:creationId xmlns:p14="http://schemas.microsoft.com/office/powerpoint/2010/main" val="238951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1736583" y="1119063"/>
            <a:ext cx="4852765" cy="1477328"/>
          </a:xfrm>
          <a:prstGeom prst="rect">
            <a:avLst/>
          </a:prstGeom>
          <a:noFill/>
        </p:spPr>
        <p:txBody>
          <a:bodyPr wrap="square" rtlCol="0">
            <a:spAutoFit/>
          </a:bodyPr>
          <a:lstStyle/>
          <a:p>
            <a:pPr>
              <a:lnSpc>
                <a:spcPct val="90000"/>
              </a:lnSpc>
            </a:pPr>
            <a:r>
              <a:rPr lang="es-ES" sz="5000" spc="-75" dirty="0" err="1">
                <a:solidFill>
                  <a:srgbClr val="00B0F0"/>
                </a:solidFill>
                <a:latin typeface="Bebas" pitchFamily="2" charset="0"/>
                <a:ea typeface="Lato" panose="020F0502020204030203" pitchFamily="34" charset="0"/>
                <a:cs typeface="Lato" panose="020F0502020204030203" pitchFamily="34" charset="0"/>
              </a:rPr>
              <a:t>Rite</a:t>
            </a:r>
            <a:r>
              <a:rPr lang="es-ES" sz="5000" b="1" spc="-75" dirty="0" err="1">
                <a:solidFill>
                  <a:srgbClr val="00B0F0"/>
                </a:solidFill>
                <a:latin typeface="Bebas" pitchFamily="2" charset="0"/>
                <a:ea typeface="Lato" panose="020F0502020204030203" pitchFamily="34" charset="0"/>
                <a:cs typeface="Lato" panose="020F0502020204030203" pitchFamily="34" charset="0"/>
              </a:rPr>
              <a:t>Start</a:t>
            </a:r>
            <a:endParaRPr lang="es-ES"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Todo en Uno</a:t>
            </a:r>
          </a:p>
        </p:txBody>
      </p:sp>
      <p:sp>
        <p:nvSpPr>
          <p:cNvPr id="10" name="TextBox 9"/>
          <p:cNvSpPr txBox="1"/>
          <p:nvPr/>
        </p:nvSpPr>
        <p:spPr>
          <a:xfrm>
            <a:off x="1736583" y="452292"/>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1776931" y="869913"/>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6146" name="Picture 2">
            <a:extLst>
              <a:ext uri="{FF2B5EF4-FFF2-40B4-BE49-F238E27FC236}">
                <a16:creationId xmlns:a16="http://schemas.microsoft.com/office/drawing/2014/main" id="{94CE9420-844E-47E0-732C-73825BE4B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
            <a:extLst>
              <a:ext uri="{FF2B5EF4-FFF2-40B4-BE49-F238E27FC236}">
                <a16:creationId xmlns:a16="http://schemas.microsoft.com/office/drawing/2014/main" id="{60B44F4E-0300-B38F-3E9A-75A98C742323}"/>
              </a:ext>
            </a:extLst>
          </p:cNvPr>
          <p:cNvSpPr/>
          <p:nvPr/>
        </p:nvSpPr>
        <p:spPr>
          <a:xfrm>
            <a:off x="1647288" y="4986135"/>
            <a:ext cx="4296312" cy="1708579"/>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Calcio, magnesio, zinc, vitaminas, aceites esenciales, </a:t>
            </a:r>
            <a:r>
              <a:rPr lang="es-ES" sz="2000" b="1" dirty="0" err="1">
                <a:latin typeface="Bebas"/>
              </a:rPr>
              <a:t>TriFactor</a:t>
            </a:r>
            <a:r>
              <a:rPr lang="es-ES" sz="2000" b="1" dirty="0">
                <a:latin typeface="Bebas"/>
              </a:rPr>
              <a:t> Plus, antioxidantes, plantas, hongos y minerales</a:t>
            </a:r>
          </a:p>
        </p:txBody>
      </p:sp>
      <p:sp>
        <p:nvSpPr>
          <p:cNvPr id="11" name="CuadroTexto 10">
            <a:extLst>
              <a:ext uri="{FF2B5EF4-FFF2-40B4-BE49-F238E27FC236}">
                <a16:creationId xmlns:a16="http://schemas.microsoft.com/office/drawing/2014/main" id="{22CA3914-0E1C-9530-C6E6-E2762BA23123}"/>
              </a:ext>
            </a:extLst>
          </p:cNvPr>
          <p:cNvSpPr txBox="1"/>
          <p:nvPr/>
        </p:nvSpPr>
        <p:spPr>
          <a:xfrm>
            <a:off x="3047320" y="2994682"/>
            <a:ext cx="2430916" cy="1284134"/>
          </a:xfrm>
          <a:prstGeom prst="rect">
            <a:avLst/>
          </a:prstGeom>
          <a:noFill/>
        </p:spPr>
        <p:txBody>
          <a:bodyPr wrap="square">
            <a:sp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2 Sobres al día</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2 cajas por persona</a:t>
            </a:r>
          </a:p>
        </p:txBody>
      </p:sp>
      <p:sp>
        <p:nvSpPr>
          <p:cNvPr id="3" name="CuadroTexto 2">
            <a:extLst>
              <a:ext uri="{FF2B5EF4-FFF2-40B4-BE49-F238E27FC236}">
                <a16:creationId xmlns:a16="http://schemas.microsoft.com/office/drawing/2014/main" id="{2C0F5DF0-BF97-EDC0-244E-7163DA9DC61A}"/>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$ 296.900</a:t>
            </a:r>
            <a:endParaRPr lang="es-ES" dirty="0"/>
          </a:p>
        </p:txBody>
      </p:sp>
    </p:spTree>
    <p:extLst>
      <p:ext uri="{BB962C8B-B14F-4D97-AF65-F5344CB8AC3E}">
        <p14:creationId xmlns:p14="http://schemas.microsoft.com/office/powerpoint/2010/main" val="271093775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1736583" y="1119063"/>
            <a:ext cx="4852765" cy="2169825"/>
          </a:xfrm>
          <a:prstGeom prst="rect">
            <a:avLst/>
          </a:prstGeom>
          <a:noFill/>
        </p:spPr>
        <p:txBody>
          <a:bodyPr wrap="square" rtlCol="0">
            <a:spAutoFit/>
          </a:bodyPr>
          <a:lstStyle/>
          <a:p>
            <a:pPr>
              <a:lnSpc>
                <a:spcPct val="90000"/>
              </a:lnSpc>
            </a:pPr>
            <a:r>
              <a:rPr lang="es-ES" sz="5000" spc="-75" dirty="0" err="1">
                <a:solidFill>
                  <a:srgbClr val="00B0F0"/>
                </a:solidFill>
                <a:latin typeface="Bebas" pitchFamily="2" charset="0"/>
                <a:ea typeface="Lato" panose="020F0502020204030203" pitchFamily="34" charset="0"/>
                <a:cs typeface="Lato" panose="020F0502020204030203" pitchFamily="34" charset="0"/>
              </a:rPr>
              <a:t>TF</a:t>
            </a:r>
            <a:r>
              <a:rPr lang="es-ES" sz="5000" b="1" spc="-75" dirty="0" err="1">
                <a:solidFill>
                  <a:srgbClr val="00B0F0"/>
                </a:solidFill>
                <a:latin typeface="Bebas" pitchFamily="2" charset="0"/>
                <a:ea typeface="Lato" panose="020F0502020204030203" pitchFamily="34" charset="0"/>
                <a:cs typeface="Lato" panose="020F0502020204030203" pitchFamily="34" charset="0"/>
              </a:rPr>
              <a:t>Boost</a:t>
            </a:r>
            <a:endParaRPr lang="es-ES"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Una Bomba</a:t>
            </a:r>
          </a:p>
          <a:p>
            <a:pPr>
              <a:lnSpc>
                <a:spcPct val="90000"/>
              </a:lnSpc>
            </a:pPr>
            <a:r>
              <a:rPr lang="es-ES" sz="5000" b="1" spc="-75" dirty="0">
                <a:latin typeface="Bebas" pitchFamily="2" charset="0"/>
                <a:ea typeface="Lato" panose="020F0502020204030203" pitchFamily="34" charset="0"/>
                <a:cs typeface="Lato" panose="020F0502020204030203" pitchFamily="34" charset="0"/>
              </a:rPr>
              <a:t>de SALUD</a:t>
            </a:r>
          </a:p>
        </p:txBody>
      </p:sp>
      <p:sp>
        <p:nvSpPr>
          <p:cNvPr id="10" name="TextBox 9"/>
          <p:cNvSpPr txBox="1"/>
          <p:nvPr/>
        </p:nvSpPr>
        <p:spPr>
          <a:xfrm>
            <a:off x="1736583" y="452292"/>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1776931" y="869913"/>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6146" name="Picture 2">
            <a:extLst>
              <a:ext uri="{FF2B5EF4-FFF2-40B4-BE49-F238E27FC236}">
                <a16:creationId xmlns:a16="http://schemas.microsoft.com/office/drawing/2014/main" id="{94CE9420-844E-47E0-732C-73825BE4B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
            <a:extLst>
              <a:ext uri="{FF2B5EF4-FFF2-40B4-BE49-F238E27FC236}">
                <a16:creationId xmlns:a16="http://schemas.microsoft.com/office/drawing/2014/main" id="{60B44F4E-0300-B38F-3E9A-75A98C742323}"/>
              </a:ext>
            </a:extLst>
          </p:cNvPr>
          <p:cNvSpPr/>
          <p:nvPr/>
        </p:nvSpPr>
        <p:spPr>
          <a:xfrm>
            <a:off x="1647288" y="4986135"/>
            <a:ext cx="4296312" cy="1708579"/>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1,000 mg de 4Life Transfer Factor</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	1,000 mg de vitamina C</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Vitaminas D, K2 y antioxidantes</a:t>
            </a:r>
          </a:p>
          <a:p>
            <a:pPr marL="228600" indent="-228600" algn="ctr">
              <a:lnSpc>
                <a:spcPct val="90000"/>
              </a:lnSpc>
              <a:spcBef>
                <a:spcPts val="1000"/>
              </a:spcBef>
              <a:defRPr>
                <a:latin typeface="Nirmala UI"/>
                <a:ea typeface="Nirmala UI"/>
                <a:cs typeface="Nirmala UI"/>
                <a:sym typeface="Nirmala UI"/>
              </a:defRPr>
            </a:pPr>
            <a:r>
              <a:rPr lang="es-ES" sz="2000" b="1" dirty="0">
                <a:latin typeface="Bebas"/>
              </a:rPr>
              <a:t>Más de 10 naranjas en cada sobre</a:t>
            </a:r>
          </a:p>
        </p:txBody>
      </p:sp>
      <p:sp>
        <p:nvSpPr>
          <p:cNvPr id="11" name="CuadroTexto 10">
            <a:extLst>
              <a:ext uri="{FF2B5EF4-FFF2-40B4-BE49-F238E27FC236}">
                <a16:creationId xmlns:a16="http://schemas.microsoft.com/office/drawing/2014/main" id="{22CA3914-0E1C-9530-C6E6-E2762BA23123}"/>
              </a:ext>
            </a:extLst>
          </p:cNvPr>
          <p:cNvSpPr txBox="1"/>
          <p:nvPr/>
        </p:nvSpPr>
        <p:spPr>
          <a:xfrm>
            <a:off x="3105466" y="3288888"/>
            <a:ext cx="2430916" cy="1284134"/>
          </a:xfrm>
          <a:prstGeom prst="rect">
            <a:avLst/>
          </a:prstGeom>
          <a:noFill/>
        </p:spPr>
        <p:txBody>
          <a:bodyPr wrap="square">
            <a:spAutoFit/>
          </a:bodyPr>
          <a:lstStyle/>
          <a:p>
            <a:pPr algn="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gn="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Resolver problemas de Salud con Urgencia</a:t>
            </a:r>
          </a:p>
        </p:txBody>
      </p:sp>
    </p:spTree>
    <p:extLst>
      <p:ext uri="{BB962C8B-B14F-4D97-AF65-F5344CB8AC3E}">
        <p14:creationId xmlns:p14="http://schemas.microsoft.com/office/powerpoint/2010/main" val="78358575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69FEC">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p:nvSpPr>
        <p:spPr>
          <a:xfrm>
            <a:off x="3470365" y="2382250"/>
            <a:ext cx="5251268" cy="2129246"/>
          </a:xfrm>
          <a:prstGeom prst="rect">
            <a:avLst/>
          </a:prstGeom>
          <a:solidFill>
            <a:schemeClr val="bg1"/>
          </a:solidFill>
          <a:ln w="38100">
            <a:solidFill>
              <a:schemeClr val="bg1"/>
            </a:solidFill>
          </a:ln>
          <a:effectLst>
            <a:outerShdw blurRad="571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id="{C0C04E3F-BCA8-487A-AADA-F64DD25AD791}"/>
              </a:ext>
            </a:extLst>
          </p:cNvPr>
          <p:cNvSpPr txBox="1"/>
          <p:nvPr/>
        </p:nvSpPr>
        <p:spPr>
          <a:xfrm>
            <a:off x="3744684" y="3987516"/>
            <a:ext cx="4702629" cy="338554"/>
          </a:xfrm>
          <a:prstGeom prst="rect">
            <a:avLst/>
          </a:prstGeom>
          <a:noFill/>
        </p:spPr>
        <p:txBody>
          <a:bodyPr wrap="square" rtlCol="0">
            <a:spAutoFit/>
          </a:bodyPr>
          <a:lstStyle/>
          <a:p>
            <a:pPr algn="ctr"/>
            <a:r>
              <a:rPr lang="es-ES" sz="1600" dirty="0">
                <a:solidFill>
                  <a:srgbClr val="00B0F0"/>
                </a:solidFill>
                <a:latin typeface="Lato" panose="020F0502020204030203" pitchFamily="34" charset="0"/>
                <a:ea typeface="Lato" panose="020F0502020204030203" pitchFamily="34" charset="0"/>
                <a:cs typeface="Lato" panose="020F0502020204030203" pitchFamily="34" charset="0"/>
              </a:rPr>
              <a:t>SOCIAL ECONOMIC NETWORKERS</a:t>
            </a:r>
            <a:endParaRPr lang="ru-RU" sz="1600" dirty="0">
              <a:solidFill>
                <a:srgbClr val="00B0F0"/>
              </a:solidFill>
              <a:latin typeface="Lato" panose="020F0502020204030203" pitchFamily="34" charset="0"/>
              <a:ea typeface="Lato" panose="020F0502020204030203" pitchFamily="34" charset="0"/>
              <a:cs typeface="Lato" panose="020F0502020204030203" pitchFamily="34" charset="0"/>
            </a:endParaRPr>
          </a:p>
        </p:txBody>
      </p:sp>
      <p:grpSp>
        <p:nvGrpSpPr>
          <p:cNvPr id="8" name="Group 7"/>
          <p:cNvGrpSpPr/>
          <p:nvPr/>
        </p:nvGrpSpPr>
        <p:grpSpPr>
          <a:xfrm>
            <a:off x="4210973" y="2678365"/>
            <a:ext cx="483326" cy="474379"/>
            <a:chOff x="3366607" y="943479"/>
            <a:chExt cx="891884" cy="891884"/>
          </a:xfrm>
        </p:grpSpPr>
        <p:sp>
          <p:nvSpPr>
            <p:cNvPr id="9" name="Rectangle 8"/>
            <p:cNvSpPr/>
            <p:nvPr/>
          </p:nvSpPr>
          <p:spPr>
            <a:xfrm>
              <a:off x="3366607"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p:nvSpPr>
          <p:spPr>
            <a:xfrm rot="5400000">
              <a:off x="3366606" y="1315802"/>
              <a:ext cx="891884" cy="1472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6" name="Marcador de posición de imagen 5" descr="Un conjunto de letras blancas en un fondo blanco&#10;&#10;Descripción generada automáticamente con confianza baja">
            <a:extLst>
              <a:ext uri="{FF2B5EF4-FFF2-40B4-BE49-F238E27FC236}">
                <a16:creationId xmlns:a16="http://schemas.microsoft.com/office/drawing/2014/main" id="{B9B6AD2C-75BD-B002-0873-3CE5EC7D3729}"/>
              </a:ext>
            </a:extLst>
          </p:cNvPr>
          <p:cNvPicPr>
            <a:picLocks noGrp="1" noChangeAspect="1"/>
          </p:cNvPicPr>
          <p:nvPr>
            <p:ph type="pic" sz="quarter" idx="10"/>
          </p:nvPr>
        </p:nvPicPr>
        <p:blipFill>
          <a:blip r:embed="rId2" cstate="print">
            <a:alphaModFix amt="35000"/>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t="21875" b="21875"/>
          <a:stretch>
            <a:fillRect/>
          </a:stretch>
        </p:blipFill>
        <p:spPr>
          <a:xfrm>
            <a:off x="4147457" y="2382250"/>
            <a:ext cx="3838557" cy="2159189"/>
          </a:xfrm>
        </p:spPr>
      </p:pic>
      <p:sp>
        <p:nvSpPr>
          <p:cNvPr id="2" name="Rectángulo 1">
            <a:extLst>
              <a:ext uri="{FF2B5EF4-FFF2-40B4-BE49-F238E27FC236}">
                <a16:creationId xmlns:a16="http://schemas.microsoft.com/office/drawing/2014/main" id="{F70120CB-1DA4-E2AE-54F2-35DEA1EC6D2F}"/>
              </a:ext>
            </a:extLst>
          </p:cNvPr>
          <p:cNvSpPr/>
          <p:nvPr/>
        </p:nvSpPr>
        <p:spPr>
          <a:xfrm>
            <a:off x="4977619" y="2967335"/>
            <a:ext cx="2236766" cy="923330"/>
          </a:xfrm>
          <a:prstGeom prst="rect">
            <a:avLst/>
          </a:prstGeom>
          <a:noFill/>
        </p:spPr>
        <p:txBody>
          <a:bodyPr wrap="none" lIns="91440" tIns="45720" rIns="91440" bIns="45720">
            <a:spAutoFit/>
          </a:bodyPr>
          <a:lstStyle/>
          <a:p>
            <a:pPr algn="ctr"/>
            <a:r>
              <a:rPr lang="es-ES" sz="5400" b="0" cap="none" spc="0">
                <a:ln w="0"/>
                <a:solidFill>
                  <a:schemeClr val="accent1"/>
                </a:solidFill>
                <a:effectLst>
                  <a:outerShdw blurRad="38100" dist="25400" dir="5400000" algn="ctr" rotWithShape="0">
                    <a:srgbClr val="6E747A">
                      <a:alpha val="43000"/>
                    </a:srgbClr>
                  </a:outerShdw>
                </a:effectLst>
              </a:rPr>
              <a:t>Gracias</a:t>
            </a:r>
            <a:endParaRPr lang="es-E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39413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2" name="01 VIDEO El Poder De La Ciencia de 4Life">
            <a:hlinkClick r:id="" action="ppaction://media"/>
            <a:extLst>
              <a:ext uri="{FF2B5EF4-FFF2-40B4-BE49-F238E27FC236}">
                <a16:creationId xmlns:a16="http://schemas.microsoft.com/office/drawing/2014/main" id="{3BB719E8-4E9D-7581-DB82-8C8E58352C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5301" y="0"/>
            <a:ext cx="10756699" cy="6858000"/>
          </a:xfrm>
          <a:prstGeom prst="rect">
            <a:avLst/>
          </a:prstGeom>
        </p:spPr>
      </p:pic>
    </p:spTree>
    <p:extLst>
      <p:ext uri="{BB962C8B-B14F-4D97-AF65-F5344CB8AC3E}">
        <p14:creationId xmlns:p14="http://schemas.microsoft.com/office/powerpoint/2010/main" val="3877253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1678457" y="759447"/>
            <a:ext cx="3310522"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¿Qué productos tenemos en Europa?</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1718805" y="1177068"/>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 name="Gráfico 12">
            <a:extLst>
              <a:ext uri="{FF2B5EF4-FFF2-40B4-BE49-F238E27FC236}">
                <a16:creationId xmlns:a16="http://schemas.microsoft.com/office/drawing/2014/main" id="{B5F4C687-D062-B5B2-CC98-0EBE0312F7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1016" y="4919806"/>
            <a:ext cx="3548427" cy="1803784"/>
          </a:xfrm>
          <a:prstGeom prst="rect">
            <a:avLst/>
          </a:prstGeom>
        </p:spPr>
      </p:pic>
      <mc:AlternateContent xmlns:mc="http://schemas.openxmlformats.org/markup-compatibility/2006" xmlns:pslz="http://schemas.microsoft.com/office/powerpoint/2016/slidezoom">
        <mc:Choice Requires="pslz">
          <p:graphicFrame>
            <p:nvGraphicFramePr>
              <p:cNvPr id="26" name="Vista general de diapositiva 25">
                <a:extLst>
                  <a:ext uri="{FF2B5EF4-FFF2-40B4-BE49-F238E27FC236}">
                    <a16:creationId xmlns:a16="http://schemas.microsoft.com/office/drawing/2014/main" id="{B310292E-8757-D1B4-4D92-D3057E8C6659}"/>
                  </a:ext>
                </a:extLst>
              </p:cNvPr>
              <p:cNvGraphicFramePr>
                <a:graphicFrameLocks noChangeAspect="1"/>
              </p:cNvGraphicFramePr>
              <p:nvPr>
                <p:extLst>
                  <p:ext uri="{D42A27DB-BD31-4B8C-83A1-F6EECF244321}">
                    <p14:modId xmlns:p14="http://schemas.microsoft.com/office/powerpoint/2010/main" val="2949724069"/>
                  </p:ext>
                </p:extLst>
              </p:nvPr>
            </p:nvGraphicFramePr>
            <p:xfrm>
              <a:off x="5205428" y="1333937"/>
              <a:ext cx="3048000" cy="1714500"/>
            </p:xfrm>
            <a:graphic>
              <a:graphicData uri="http://schemas.microsoft.com/office/powerpoint/2016/slidezoom">
                <pslz:sldZm>
                  <pslz:sldZmObj sldId="360" cId="1836867701">
                    <pslz:zmPr id="{0848375C-C728-43F4-8AE7-462A19D562F4}"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6" name="Vista general de diapositiva 25">
                <a:hlinkClick r:id="rId5" action="ppaction://hlinksldjump"/>
                <a:extLst>
                  <a:ext uri="{FF2B5EF4-FFF2-40B4-BE49-F238E27FC236}">
                    <a16:creationId xmlns:a16="http://schemas.microsoft.com/office/drawing/2014/main" id="{B310292E-8757-D1B4-4D92-D3057E8C6659}"/>
                  </a:ext>
                </a:extLst>
              </p:cNvPr>
              <p:cNvPicPr>
                <a:picLocks noGrp="1" noRot="1" noChangeAspect="1" noMove="1" noResize="1" noEditPoints="1" noAdjustHandles="1" noChangeArrowheads="1" noChangeShapeType="1"/>
              </p:cNvPicPr>
              <p:nvPr/>
            </p:nvPicPr>
            <p:blipFill>
              <a:blip r:embed="rId6"/>
              <a:stretch>
                <a:fillRect/>
              </a:stretch>
            </p:blipFill>
            <p:spPr>
              <a:xfrm>
                <a:off x="5205428" y="1333937"/>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Vista general de diapositiva 27">
                <a:extLst>
                  <a:ext uri="{FF2B5EF4-FFF2-40B4-BE49-F238E27FC236}">
                    <a16:creationId xmlns:a16="http://schemas.microsoft.com/office/drawing/2014/main" id="{6D39CD40-5E94-58B9-F7F6-2E85D3541A8B}"/>
                  </a:ext>
                </a:extLst>
              </p:cNvPr>
              <p:cNvGraphicFramePr>
                <a:graphicFrameLocks noChangeAspect="1"/>
              </p:cNvGraphicFramePr>
              <p:nvPr>
                <p:extLst>
                  <p:ext uri="{D42A27DB-BD31-4B8C-83A1-F6EECF244321}">
                    <p14:modId xmlns:p14="http://schemas.microsoft.com/office/powerpoint/2010/main" val="4174138501"/>
                  </p:ext>
                </p:extLst>
              </p:nvPr>
            </p:nvGraphicFramePr>
            <p:xfrm>
              <a:off x="1940979" y="1333937"/>
              <a:ext cx="3048000" cy="1714500"/>
            </p:xfrm>
            <a:graphic>
              <a:graphicData uri="http://schemas.microsoft.com/office/powerpoint/2016/slidezoom">
                <pslz:sldZm>
                  <pslz:sldZmObj sldId="361" cId="598660104">
                    <pslz:zmPr id="{4A7CD60F-08AC-4E6D-8BED-AE33774855E4}"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8" name="Vista general de diapositiva 27">
                <a:hlinkClick r:id="rId8" action="ppaction://hlinksldjump"/>
                <a:extLst>
                  <a:ext uri="{FF2B5EF4-FFF2-40B4-BE49-F238E27FC236}">
                    <a16:creationId xmlns:a16="http://schemas.microsoft.com/office/drawing/2014/main" id="{6D39CD40-5E94-58B9-F7F6-2E85D3541A8B}"/>
                  </a:ext>
                </a:extLst>
              </p:cNvPr>
              <p:cNvPicPr>
                <a:picLocks noGrp="1" noRot="1" noChangeAspect="1" noMove="1" noResize="1" noEditPoints="1" noAdjustHandles="1" noChangeArrowheads="1" noChangeShapeType="1"/>
              </p:cNvPicPr>
              <p:nvPr/>
            </p:nvPicPr>
            <p:blipFill>
              <a:blip r:embed="rId9"/>
              <a:stretch>
                <a:fillRect/>
              </a:stretch>
            </p:blipFill>
            <p:spPr>
              <a:xfrm>
                <a:off x="1940979" y="1333937"/>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Vista general de diapositiva 29">
                <a:extLst>
                  <a:ext uri="{FF2B5EF4-FFF2-40B4-BE49-F238E27FC236}">
                    <a16:creationId xmlns:a16="http://schemas.microsoft.com/office/drawing/2014/main" id="{04D09B75-9794-FD34-F497-564FEE7CC7D6}"/>
                  </a:ext>
                </a:extLst>
              </p:cNvPr>
              <p:cNvGraphicFramePr>
                <a:graphicFrameLocks noChangeAspect="1"/>
              </p:cNvGraphicFramePr>
              <p:nvPr>
                <p:extLst>
                  <p:ext uri="{D42A27DB-BD31-4B8C-83A1-F6EECF244321}">
                    <p14:modId xmlns:p14="http://schemas.microsoft.com/office/powerpoint/2010/main" val="1175430026"/>
                  </p:ext>
                </p:extLst>
              </p:nvPr>
            </p:nvGraphicFramePr>
            <p:xfrm>
              <a:off x="8479971" y="1333937"/>
              <a:ext cx="3048000" cy="1714500"/>
            </p:xfrm>
            <a:graphic>
              <a:graphicData uri="http://schemas.microsoft.com/office/powerpoint/2016/slidezoom">
                <pslz:sldZm>
                  <pslz:sldZmObj sldId="350" cId="1959271147">
                    <pslz:zmPr id="{CA2F217D-5FAF-43B7-BC15-745FFC2FF501}"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0" name="Vista general de diapositiva 29">
                <a:hlinkClick r:id="rId11" action="ppaction://hlinksldjump"/>
                <a:extLst>
                  <a:ext uri="{FF2B5EF4-FFF2-40B4-BE49-F238E27FC236}">
                    <a16:creationId xmlns:a16="http://schemas.microsoft.com/office/drawing/2014/main" id="{04D09B75-9794-FD34-F497-564FEE7CC7D6}"/>
                  </a:ext>
                </a:extLst>
              </p:cNvPr>
              <p:cNvPicPr>
                <a:picLocks noGrp="1" noRot="1" noChangeAspect="1" noMove="1" noResize="1" noEditPoints="1" noAdjustHandles="1" noChangeArrowheads="1" noChangeShapeType="1"/>
              </p:cNvPicPr>
              <p:nvPr/>
            </p:nvPicPr>
            <p:blipFill>
              <a:blip r:embed="rId12"/>
              <a:stretch>
                <a:fillRect/>
              </a:stretch>
            </p:blipFill>
            <p:spPr>
              <a:xfrm>
                <a:off x="8479971" y="1333937"/>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2" name="Vista general de diapositiva 31">
                <a:extLst>
                  <a:ext uri="{FF2B5EF4-FFF2-40B4-BE49-F238E27FC236}">
                    <a16:creationId xmlns:a16="http://schemas.microsoft.com/office/drawing/2014/main" id="{992D9492-C29E-8890-ECFB-F310AB4C025C}"/>
                  </a:ext>
                </a:extLst>
              </p:cNvPr>
              <p:cNvGraphicFramePr>
                <a:graphicFrameLocks noChangeAspect="1"/>
              </p:cNvGraphicFramePr>
              <p:nvPr>
                <p:extLst>
                  <p:ext uri="{D42A27DB-BD31-4B8C-83A1-F6EECF244321}">
                    <p14:modId xmlns:p14="http://schemas.microsoft.com/office/powerpoint/2010/main" val="3688368664"/>
                  </p:ext>
                </p:extLst>
              </p:nvPr>
            </p:nvGraphicFramePr>
            <p:xfrm>
              <a:off x="1940979" y="3205305"/>
              <a:ext cx="3048000" cy="1714500"/>
            </p:xfrm>
            <a:graphic>
              <a:graphicData uri="http://schemas.microsoft.com/office/powerpoint/2016/slidezoom">
                <pslz:sldZm>
                  <pslz:sldZmObj sldId="363" cId="909598269">
                    <pslz:zmPr id="{32469598-74DD-4882-A7F3-BA7CE1E23D05}" transitionDur="100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2" name="Vista general de diapositiva 31">
                <a:hlinkClick r:id="rId14" action="ppaction://hlinksldjump"/>
                <a:extLst>
                  <a:ext uri="{FF2B5EF4-FFF2-40B4-BE49-F238E27FC236}">
                    <a16:creationId xmlns:a16="http://schemas.microsoft.com/office/drawing/2014/main" id="{992D9492-C29E-8890-ECFB-F310AB4C025C}"/>
                  </a:ext>
                </a:extLst>
              </p:cNvPr>
              <p:cNvPicPr>
                <a:picLocks noGrp="1" noRot="1" noChangeAspect="1" noMove="1" noResize="1" noEditPoints="1" noAdjustHandles="1" noChangeArrowheads="1" noChangeShapeType="1"/>
              </p:cNvPicPr>
              <p:nvPr/>
            </p:nvPicPr>
            <p:blipFill>
              <a:blip r:embed="rId15"/>
              <a:stretch>
                <a:fillRect/>
              </a:stretch>
            </p:blipFill>
            <p:spPr>
              <a:xfrm>
                <a:off x="1940979" y="320530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Vista general de diapositiva 33">
                <a:extLst>
                  <a:ext uri="{FF2B5EF4-FFF2-40B4-BE49-F238E27FC236}">
                    <a16:creationId xmlns:a16="http://schemas.microsoft.com/office/drawing/2014/main" id="{4F620B8B-6208-A2D4-05A6-62FADC42A03F}"/>
                  </a:ext>
                </a:extLst>
              </p:cNvPr>
              <p:cNvGraphicFramePr>
                <a:graphicFrameLocks noChangeAspect="1"/>
              </p:cNvGraphicFramePr>
              <p:nvPr>
                <p:extLst>
                  <p:ext uri="{D42A27DB-BD31-4B8C-83A1-F6EECF244321}">
                    <p14:modId xmlns:p14="http://schemas.microsoft.com/office/powerpoint/2010/main" val="104366361"/>
                  </p:ext>
                </p:extLst>
              </p:nvPr>
            </p:nvGraphicFramePr>
            <p:xfrm>
              <a:off x="5205428" y="3205305"/>
              <a:ext cx="3048000" cy="1714500"/>
            </p:xfrm>
            <a:graphic>
              <a:graphicData uri="http://schemas.microsoft.com/office/powerpoint/2016/slidezoom">
                <pslz:sldZm>
                  <pslz:sldZmObj sldId="364" cId="1729251296">
                    <pslz:zmPr id="{05076CE2-50B5-4ECE-933A-F103C8E0B9AD}" transitionDur="1000">
                      <p166:blipFill xmlns:p166="http://schemas.microsoft.com/office/powerpoint/2016/6/main">
                        <a:blip r:embed="rId1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4" name="Vista general de diapositiva 33">
                <a:hlinkClick r:id="rId17" action="ppaction://hlinksldjump"/>
                <a:extLst>
                  <a:ext uri="{FF2B5EF4-FFF2-40B4-BE49-F238E27FC236}">
                    <a16:creationId xmlns:a16="http://schemas.microsoft.com/office/drawing/2014/main" id="{4F620B8B-6208-A2D4-05A6-62FADC42A03F}"/>
                  </a:ext>
                </a:extLst>
              </p:cNvPr>
              <p:cNvPicPr>
                <a:picLocks noGrp="1" noRot="1" noChangeAspect="1" noMove="1" noResize="1" noEditPoints="1" noAdjustHandles="1" noChangeArrowheads="1" noChangeShapeType="1"/>
              </p:cNvPicPr>
              <p:nvPr/>
            </p:nvPicPr>
            <p:blipFill>
              <a:blip r:embed="rId18"/>
              <a:stretch>
                <a:fillRect/>
              </a:stretch>
            </p:blipFill>
            <p:spPr>
              <a:xfrm>
                <a:off x="5205428" y="320530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6" name="Vista general de diapositiva 35">
                <a:extLst>
                  <a:ext uri="{FF2B5EF4-FFF2-40B4-BE49-F238E27FC236}">
                    <a16:creationId xmlns:a16="http://schemas.microsoft.com/office/drawing/2014/main" id="{736B8955-DC52-9925-0949-D74F8F2CD70B}"/>
                  </a:ext>
                </a:extLst>
              </p:cNvPr>
              <p:cNvGraphicFramePr>
                <a:graphicFrameLocks noChangeAspect="1"/>
              </p:cNvGraphicFramePr>
              <p:nvPr>
                <p:extLst>
                  <p:ext uri="{D42A27DB-BD31-4B8C-83A1-F6EECF244321}">
                    <p14:modId xmlns:p14="http://schemas.microsoft.com/office/powerpoint/2010/main" val="1124394607"/>
                  </p:ext>
                </p:extLst>
              </p:nvPr>
            </p:nvGraphicFramePr>
            <p:xfrm>
              <a:off x="8479971" y="3205305"/>
              <a:ext cx="3048000" cy="1714500"/>
            </p:xfrm>
            <a:graphic>
              <a:graphicData uri="http://schemas.microsoft.com/office/powerpoint/2016/slidezoom">
                <pslz:sldZm>
                  <pslz:sldZmObj sldId="347" cId="2045226993">
                    <pslz:zmPr id="{C70FA4F1-8269-4D28-9B59-B415E16D356C}" transitionDur="1000">
                      <p166:blipFill xmlns:p166="http://schemas.microsoft.com/office/powerpoint/2016/6/main">
                        <a:blip r:embed="rId1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6" name="Vista general de diapositiva 35">
                <a:hlinkClick r:id="rId20" action="ppaction://hlinksldjump"/>
                <a:extLst>
                  <a:ext uri="{FF2B5EF4-FFF2-40B4-BE49-F238E27FC236}">
                    <a16:creationId xmlns:a16="http://schemas.microsoft.com/office/drawing/2014/main" id="{736B8955-DC52-9925-0949-D74F8F2CD70B}"/>
                  </a:ext>
                </a:extLst>
              </p:cNvPr>
              <p:cNvPicPr>
                <a:picLocks noGrp="1" noRot="1" noChangeAspect="1" noMove="1" noResize="1" noEditPoints="1" noAdjustHandles="1" noChangeArrowheads="1" noChangeShapeType="1"/>
              </p:cNvPicPr>
              <p:nvPr/>
            </p:nvPicPr>
            <p:blipFill>
              <a:blip r:embed="rId21"/>
              <a:stretch>
                <a:fillRect/>
              </a:stretch>
            </p:blipFill>
            <p:spPr>
              <a:xfrm>
                <a:off x="8479971" y="320530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Vista general de diapositiva 2">
                <a:extLst>
                  <a:ext uri="{FF2B5EF4-FFF2-40B4-BE49-F238E27FC236}">
                    <a16:creationId xmlns:a16="http://schemas.microsoft.com/office/drawing/2014/main" id="{35CB1FFF-EF92-4CB6-F6A5-EDD8BA1E8953}"/>
                  </a:ext>
                </a:extLst>
              </p:cNvPr>
              <p:cNvGraphicFramePr>
                <a:graphicFrameLocks noChangeAspect="1"/>
              </p:cNvGraphicFramePr>
              <p:nvPr>
                <p:extLst>
                  <p:ext uri="{D42A27DB-BD31-4B8C-83A1-F6EECF244321}">
                    <p14:modId xmlns:p14="http://schemas.microsoft.com/office/powerpoint/2010/main" val="2121128744"/>
                  </p:ext>
                </p:extLst>
              </p:nvPr>
            </p:nvGraphicFramePr>
            <p:xfrm>
              <a:off x="6729428" y="5053506"/>
              <a:ext cx="3048000" cy="1714500"/>
            </p:xfrm>
            <a:graphic>
              <a:graphicData uri="http://schemas.microsoft.com/office/powerpoint/2016/slidezoom">
                <pslz:sldZm>
                  <pslz:sldZmObj sldId="365" cId="2951844839">
                    <pslz:zmPr id="{C39AFE9A-A30A-41BE-BD79-64E4F4EEC7CC}" returnToParent="0" transitionDur="1000">
                      <p166:blipFill xmlns:p166="http://schemas.microsoft.com/office/powerpoint/2016/6/main">
                        <a:blip r:embed="rId2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Vista general de diapositiva 2">
                <a:extLst>
                  <a:ext uri="{FF2B5EF4-FFF2-40B4-BE49-F238E27FC236}">
                    <a16:creationId xmlns:a16="http://schemas.microsoft.com/office/drawing/2014/main" id="{35CB1FFF-EF92-4CB6-F6A5-EDD8BA1E8953}"/>
                  </a:ext>
                </a:extLst>
              </p:cNvPr>
              <p:cNvPicPr>
                <a:picLocks noGrp="1" noRot="1" noChangeAspect="1" noMove="1" noResize="1" noEditPoints="1" noAdjustHandles="1" noChangeArrowheads="1" noChangeShapeType="1"/>
              </p:cNvPicPr>
              <p:nvPr/>
            </p:nvPicPr>
            <p:blipFill>
              <a:blip r:embed="rId23"/>
              <a:stretch>
                <a:fillRect/>
              </a:stretch>
            </p:blipFill>
            <p:spPr>
              <a:xfrm>
                <a:off x="6729428" y="505350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7691590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Gráfico 2">
            <a:extLst>
              <a:ext uri="{FF2B5EF4-FFF2-40B4-BE49-F238E27FC236}">
                <a16:creationId xmlns:a16="http://schemas.microsoft.com/office/drawing/2014/main" id="{F1D4A488-ADE4-637A-E81C-A62E714050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7197" y="0"/>
            <a:ext cx="2857500" cy="2857500"/>
          </a:xfrm>
          <a:prstGeom prst="rect">
            <a:avLst/>
          </a:prstGeom>
        </p:spPr>
      </p:pic>
      <p:sp>
        <p:nvSpPr>
          <p:cNvPr id="4" name="Rectángulo 3">
            <a:extLst>
              <a:ext uri="{FF2B5EF4-FFF2-40B4-BE49-F238E27FC236}">
                <a16:creationId xmlns:a16="http://schemas.microsoft.com/office/drawing/2014/main" id="{39AB26C7-A99F-208F-0227-65CD31FCB67D}"/>
              </a:ext>
            </a:extLst>
          </p:cNvPr>
          <p:cNvSpPr/>
          <p:nvPr/>
        </p:nvSpPr>
        <p:spPr>
          <a:xfrm>
            <a:off x="4182151" y="967085"/>
            <a:ext cx="2759987"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Digestivo</a:t>
            </a:r>
          </a:p>
        </p:txBody>
      </p:sp>
      <mc:AlternateContent xmlns:mc="http://schemas.openxmlformats.org/markup-compatibility/2006" xmlns:pslz="http://schemas.microsoft.com/office/powerpoint/2016/slidezoom">
        <mc:Choice Requires="pslz">
          <p:graphicFrame>
            <p:nvGraphicFramePr>
              <p:cNvPr id="7" name="Vista general de diapositiva 6">
                <a:extLst>
                  <a:ext uri="{FF2B5EF4-FFF2-40B4-BE49-F238E27FC236}">
                    <a16:creationId xmlns:a16="http://schemas.microsoft.com/office/drawing/2014/main" id="{3F858E2B-E792-B255-1AE6-8B45E420F2D1}"/>
                  </a:ext>
                </a:extLst>
              </p:cNvPr>
              <p:cNvGraphicFramePr>
                <a:graphicFrameLocks noChangeAspect="1"/>
              </p:cNvGraphicFramePr>
              <p:nvPr/>
            </p:nvGraphicFramePr>
            <p:xfrm>
              <a:off x="1562309" y="3643993"/>
              <a:ext cx="3048000" cy="1714500"/>
            </p:xfrm>
            <a:graphic>
              <a:graphicData uri="http://schemas.microsoft.com/office/powerpoint/2016/slidezoom">
                <pslz:sldZm>
                  <pslz:sldZmObj sldId="330" cId="2602858717">
                    <pslz:zmPr id="{44C71FBD-B3EF-485D-95BF-C0B561A43478}"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Vista general de diapositiva 6">
                <a:hlinkClick r:id="rId5" action="ppaction://hlinksldjump"/>
                <a:extLst>
                  <a:ext uri="{FF2B5EF4-FFF2-40B4-BE49-F238E27FC236}">
                    <a16:creationId xmlns:a16="http://schemas.microsoft.com/office/drawing/2014/main" id="{3F858E2B-E792-B255-1AE6-8B45E420F2D1}"/>
                  </a:ext>
                </a:extLst>
              </p:cNvPr>
              <p:cNvPicPr>
                <a:picLocks noGrp="1" noRot="1" noChangeAspect="1" noMove="1" noResize="1" noEditPoints="1" noAdjustHandles="1" noChangeArrowheads="1" noChangeShapeType="1"/>
              </p:cNvPicPr>
              <p:nvPr/>
            </p:nvPicPr>
            <p:blipFill>
              <a:blip r:embed="rId6"/>
              <a:stretch>
                <a:fillRect/>
              </a:stretch>
            </p:blipFill>
            <p:spPr>
              <a:xfrm>
                <a:off x="1562309" y="364399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Vista general de diapositiva 10">
                <a:extLst>
                  <a:ext uri="{FF2B5EF4-FFF2-40B4-BE49-F238E27FC236}">
                    <a16:creationId xmlns:a16="http://schemas.microsoft.com/office/drawing/2014/main" id="{CC1A6359-B1FA-0DE4-609A-610462B664BF}"/>
                  </a:ext>
                </a:extLst>
              </p:cNvPr>
              <p:cNvGraphicFramePr>
                <a:graphicFrameLocks noChangeAspect="1"/>
              </p:cNvGraphicFramePr>
              <p:nvPr/>
            </p:nvGraphicFramePr>
            <p:xfrm>
              <a:off x="5278004" y="3643993"/>
              <a:ext cx="3048000" cy="1714500"/>
            </p:xfrm>
            <a:graphic>
              <a:graphicData uri="http://schemas.microsoft.com/office/powerpoint/2016/slidezoom">
                <pslz:sldZm>
                  <pslz:sldZmObj sldId="344" cId="2584126900">
                    <pslz:zmPr id="{720D5E15-89BE-49E1-BED1-F46FC35C22BE}"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1" name="Vista general de diapositiva 10">
                <a:hlinkClick r:id="rId8" action="ppaction://hlinksldjump"/>
                <a:extLst>
                  <a:ext uri="{FF2B5EF4-FFF2-40B4-BE49-F238E27FC236}">
                    <a16:creationId xmlns:a16="http://schemas.microsoft.com/office/drawing/2014/main" id="{CC1A6359-B1FA-0DE4-609A-610462B664BF}"/>
                  </a:ext>
                </a:extLst>
              </p:cNvPr>
              <p:cNvPicPr>
                <a:picLocks noGrp="1" noRot="1" noChangeAspect="1" noMove="1" noResize="1" noEditPoints="1" noAdjustHandles="1" noChangeArrowheads="1" noChangeShapeType="1"/>
              </p:cNvPicPr>
              <p:nvPr/>
            </p:nvPicPr>
            <p:blipFill>
              <a:blip r:embed="rId9"/>
              <a:stretch>
                <a:fillRect/>
              </a:stretch>
            </p:blipFill>
            <p:spPr>
              <a:xfrm>
                <a:off x="5278004" y="364399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Vista general de diapositiva 12">
                <a:extLst>
                  <a:ext uri="{FF2B5EF4-FFF2-40B4-BE49-F238E27FC236}">
                    <a16:creationId xmlns:a16="http://schemas.microsoft.com/office/drawing/2014/main" id="{CF198CE3-CF44-9D02-4F23-93BAE38AFF8F}"/>
                  </a:ext>
                </a:extLst>
              </p:cNvPr>
              <p:cNvGraphicFramePr>
                <a:graphicFrameLocks noChangeAspect="1"/>
              </p:cNvGraphicFramePr>
              <p:nvPr/>
            </p:nvGraphicFramePr>
            <p:xfrm>
              <a:off x="8912888" y="3643993"/>
              <a:ext cx="3048000" cy="1714500"/>
            </p:xfrm>
            <a:graphic>
              <a:graphicData uri="http://schemas.microsoft.com/office/powerpoint/2016/slidezoom">
                <pslz:sldZm>
                  <pslz:sldZmObj sldId="345" cId="648443046">
                    <pslz:zmPr id="{CA67C096-51EF-4F07-A7CD-51089135F066}"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3" name="Vista general de diapositiva 12">
                <a:hlinkClick r:id="rId11" action="ppaction://hlinksldjump"/>
                <a:extLst>
                  <a:ext uri="{FF2B5EF4-FFF2-40B4-BE49-F238E27FC236}">
                    <a16:creationId xmlns:a16="http://schemas.microsoft.com/office/drawing/2014/main" id="{CF198CE3-CF44-9D02-4F23-93BAE38AFF8F}"/>
                  </a:ext>
                </a:extLst>
              </p:cNvPr>
              <p:cNvPicPr>
                <a:picLocks noGrp="1" noRot="1" noChangeAspect="1" noMove="1" noResize="1" noEditPoints="1" noAdjustHandles="1" noChangeArrowheads="1" noChangeShapeType="1"/>
              </p:cNvPicPr>
              <p:nvPr/>
            </p:nvPicPr>
            <p:blipFill>
              <a:blip r:embed="rId12"/>
              <a:stretch>
                <a:fillRect/>
              </a:stretch>
            </p:blipFill>
            <p:spPr>
              <a:xfrm>
                <a:off x="8912888" y="364399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986601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084154" y="1113420"/>
            <a:ext cx="2786743" cy="2862322"/>
          </a:xfrm>
          <a:prstGeom prst="rect">
            <a:avLst/>
          </a:prstGeom>
          <a:noFill/>
        </p:spPr>
        <p:txBody>
          <a:bodyPr wrap="square" rtlCol="0">
            <a:spAutoFit/>
          </a:bodyPr>
          <a:lstStyle/>
          <a:p>
            <a:pPr>
              <a:lnSpc>
                <a:spcPct val="90000"/>
              </a:lnSpc>
            </a:pPr>
            <a:r>
              <a:rPr lang="es-ES" sz="5000" b="1" spc="-75" dirty="0">
                <a:solidFill>
                  <a:srgbClr val="00B0F0"/>
                </a:solidFill>
                <a:latin typeface="Bebas" pitchFamily="2" charset="0"/>
                <a:ea typeface="Lato" panose="020F0502020204030203" pitchFamily="34" charset="0"/>
                <a:cs typeface="Lato" panose="020F0502020204030203" pitchFamily="34" charset="0"/>
              </a:rPr>
              <a:t>Pre/o</a:t>
            </a:r>
          </a:p>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Biotics</a:t>
            </a:r>
            <a:endParaRPr lang="es-ES" sz="5000" b="1" spc="-75" dirty="0">
              <a:solidFill>
                <a:srgbClr val="00B0F0"/>
              </a:solidFill>
              <a:latin typeface="Bebas" pitchFamily="2" charset="0"/>
              <a:ea typeface="Lato" panose="020F0502020204030203" pitchFamily="34" charset="0"/>
              <a:cs typeface="Lato" panose="020F0502020204030203" pitchFamily="34" charset="0"/>
            </a:endParaRPr>
          </a:p>
          <a:p>
            <a:pPr>
              <a:lnSpc>
                <a:spcPct val="90000"/>
              </a:lnSpc>
            </a:pPr>
            <a:r>
              <a:rPr lang="es-ES" sz="5000" b="1" spc="-75" dirty="0">
                <a:latin typeface="Bebas" pitchFamily="2" charset="0"/>
                <a:ea typeface="Lato" panose="020F0502020204030203" pitchFamily="34" charset="0"/>
                <a:cs typeface="Lato" panose="020F0502020204030203" pitchFamily="34" charset="0"/>
              </a:rPr>
              <a:t>Regula tu</a:t>
            </a:r>
          </a:p>
          <a:p>
            <a:pPr>
              <a:lnSpc>
                <a:spcPct val="90000"/>
              </a:lnSpc>
            </a:pPr>
            <a:r>
              <a:rPr lang="es-ES" sz="5000" b="1" spc="-75" dirty="0">
                <a:latin typeface="Bebas" pitchFamily="2" charset="0"/>
                <a:ea typeface="Lato" panose="020F0502020204030203" pitchFamily="34" charset="0"/>
                <a:cs typeface="Lato" panose="020F0502020204030203" pitchFamily="34" charset="0"/>
              </a:rPr>
              <a:t>Intestino</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9084154" y="44664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9124502" y="86427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17044" r="17044"/>
          <a:stretch/>
        </p:blipFill>
        <p:spPr>
          <a:xfrm>
            <a:off x="1424168" y="608232"/>
            <a:ext cx="3778832" cy="5733142"/>
          </a:xfrm>
          <a:prstGeom prst="rect">
            <a:avLst/>
          </a:prstGeom>
        </p:spPr>
      </p:pic>
      <p:sp>
        <p:nvSpPr>
          <p:cNvPr id="15" name="Rectangle 10">
            <a:extLst>
              <a:ext uri="{FF2B5EF4-FFF2-40B4-BE49-F238E27FC236}">
                <a16:creationId xmlns:a16="http://schemas.microsoft.com/office/drawing/2014/main" id="{687F9285-F6D1-5111-B697-99FA2B736700}"/>
              </a:ext>
            </a:extLst>
          </p:cNvPr>
          <p:cNvSpPr/>
          <p:nvPr/>
        </p:nvSpPr>
        <p:spPr>
          <a:xfrm>
            <a:off x="5318478" y="3819803"/>
            <a:ext cx="6975122" cy="2862323"/>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Respaldo digestivo para permitir la absorción continua de nutrientes por todo el tracto intestinal.</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Restaura el equilibrio bacteriano.</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Recupera los niveles saludables de enzimas en el cuerpo.</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Promueve el crecimiento y aumenta la cantidad y longevidad de la flora intestinal beneficiosa, con tecnología de microesferas.</a:t>
            </a:r>
          </a:p>
        </p:txBody>
      </p:sp>
      <p:sp>
        <p:nvSpPr>
          <p:cNvPr id="3" name="CuadroTexto 2">
            <a:extLst>
              <a:ext uri="{FF2B5EF4-FFF2-40B4-BE49-F238E27FC236}">
                <a16:creationId xmlns:a16="http://schemas.microsoft.com/office/drawing/2014/main" id="{2A05C2D4-0222-3112-9F8D-A32EFEBAEE3D}"/>
              </a:ext>
            </a:extLst>
          </p:cNvPr>
          <p:cNvSpPr txBox="1"/>
          <p:nvPr/>
        </p:nvSpPr>
        <p:spPr>
          <a:xfrm>
            <a:off x="1597533" y="5804256"/>
            <a:ext cx="8570684" cy="877869"/>
          </a:xfrm>
          <a:prstGeom prst="rect">
            <a:avLst/>
          </a:prstGeom>
          <a:noFill/>
        </p:spPr>
        <p:txBody>
          <a:bodyPr wrap="square">
            <a:spAutoFit/>
          </a:bodyPr>
          <a:lstStyle/>
          <a:p>
            <a:pPr>
              <a:lnSpc>
                <a:spcPct val="150000"/>
              </a:lnSpc>
            </a:pPr>
            <a:endPar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endParaRP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Valido para todas las edades.</a:t>
            </a:r>
            <a:endParaRPr lang="es-ES" dirty="0"/>
          </a:p>
        </p:txBody>
      </p:sp>
      <p:sp>
        <p:nvSpPr>
          <p:cNvPr id="2" name="CuadroTexto 1">
            <a:extLst>
              <a:ext uri="{FF2B5EF4-FFF2-40B4-BE49-F238E27FC236}">
                <a16:creationId xmlns:a16="http://schemas.microsoft.com/office/drawing/2014/main" id="{C67EE7D0-D20B-BC61-EEE6-9BA16AD275D3}"/>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$ 202.900</a:t>
            </a:r>
            <a:endParaRPr lang="es-ES" dirty="0"/>
          </a:p>
        </p:txBody>
      </p:sp>
    </p:spTree>
    <p:extLst>
      <p:ext uri="{BB962C8B-B14F-4D97-AF65-F5344CB8AC3E}">
        <p14:creationId xmlns:p14="http://schemas.microsoft.com/office/powerpoint/2010/main" val="26028587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415480" cy="6858000"/>
          </a:xfrm>
          <a:prstGeom prst="rect">
            <a:avLst/>
          </a:prstGeom>
          <a:solidFill>
            <a:srgbClr val="069FEC"/>
          </a:solidFill>
          <a:ln>
            <a:noFill/>
          </a:ln>
        </p:spPr>
        <p:txBody>
          <a:bodyPr vert="horz" wrap="square" lIns="45720" tIns="22860" rIns="45720" bIns="22860" numCol="1" rtlCol="0" anchor="t" anchorCtr="0" compatLnSpc="1">
            <a:prstTxWarp prst="textNoShape">
              <a:avLst/>
            </a:prstTxWarp>
          </a:bodyPr>
          <a:lstStyle/>
          <a:p>
            <a:pPr algn="ctr"/>
            <a:endParaRPr lang="id-ID" sz="1200">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262977" y="957481"/>
            <a:ext cx="1007865" cy="323165"/>
          </a:xfrm>
          <a:prstGeom prst="rect">
            <a:avLst/>
          </a:prstGeom>
          <a:noFill/>
        </p:spPr>
        <p:txBody>
          <a:bodyPr wrap="square" rtlCol="0">
            <a:spAutoFit/>
          </a:bodyPr>
          <a:lstStyle/>
          <a:p>
            <a:pPr algn="r"/>
            <a:r>
              <a:rPr lang="es-ES" sz="1500" dirty="0">
                <a:solidFill>
                  <a:schemeClr val="bg1"/>
                </a:solidFill>
                <a:latin typeface="Lato" panose="020F0502020204030203" pitchFamily="34" charset="0"/>
                <a:ea typeface="Lato" panose="020F0502020204030203" pitchFamily="34" charset="0"/>
                <a:cs typeface="Lato" panose="020F0502020204030203" pitchFamily="34" charset="0"/>
              </a:rPr>
              <a:t>CIENCIA</a:t>
            </a:r>
            <a:endParaRPr lang="id-ID" sz="15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644878" y="4986135"/>
            <a:ext cx="307777" cy="1179169"/>
          </a:xfrm>
          <a:prstGeom prst="rect">
            <a:avLst/>
          </a:prstGeom>
          <a:noFill/>
        </p:spPr>
        <p:txBody>
          <a:bodyPr vert="vert270" wrap="none" rtlCol="0">
            <a:spAutoFit/>
          </a:bodyPr>
          <a:lstStyle/>
          <a:p>
            <a:r>
              <a:rPr lang="es-ES" sz="800" spc="150" dirty="0">
                <a:solidFill>
                  <a:schemeClr val="bg1"/>
                </a:solidFill>
                <a:latin typeface="Lato" panose="020F0502020204030203" pitchFamily="34" charset="0"/>
                <a:ea typeface="Lato" panose="020F0502020204030203" pitchFamily="34" charset="0"/>
                <a:cs typeface="Lato" panose="020F0502020204030203" pitchFamily="34" charset="0"/>
              </a:rPr>
              <a:t>4Life es CIENCIA</a:t>
            </a:r>
            <a:endParaRPr lang="id-ID" sz="800" spc="1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5622497" y="1113420"/>
            <a:ext cx="2786743" cy="2862322"/>
          </a:xfrm>
          <a:prstGeom prst="rect">
            <a:avLst/>
          </a:prstGeom>
          <a:noFill/>
        </p:spPr>
        <p:txBody>
          <a:bodyPr wrap="square" rtlCol="0">
            <a:spAutoFit/>
          </a:bodyPr>
          <a:lstStyle/>
          <a:p>
            <a:pPr>
              <a:lnSpc>
                <a:spcPct val="90000"/>
              </a:lnSpc>
            </a:pPr>
            <a:r>
              <a:rPr lang="es-ES" sz="5000" b="1" spc="-75" dirty="0" err="1">
                <a:solidFill>
                  <a:srgbClr val="00B0F0"/>
                </a:solidFill>
                <a:latin typeface="Bebas" pitchFamily="2" charset="0"/>
                <a:ea typeface="Lato" panose="020F0502020204030203" pitchFamily="34" charset="0"/>
                <a:cs typeface="Lato" panose="020F0502020204030203" pitchFamily="34" charset="0"/>
              </a:rPr>
              <a:t>Fibre</a:t>
            </a:r>
            <a:r>
              <a:rPr lang="es-ES" sz="5000" b="1" spc="-75" dirty="0">
                <a:solidFill>
                  <a:srgbClr val="00B0F0"/>
                </a:solidFill>
                <a:latin typeface="Bebas" pitchFamily="2" charset="0"/>
                <a:ea typeface="Lato" panose="020F0502020204030203" pitchFamily="34" charset="0"/>
                <a:cs typeface="Lato" panose="020F0502020204030203" pitchFamily="34" charset="0"/>
              </a:rPr>
              <a:t> </a:t>
            </a:r>
            <a:r>
              <a:rPr lang="es-ES" sz="5000" b="1" spc="-75" dirty="0" err="1">
                <a:solidFill>
                  <a:srgbClr val="00B0F0"/>
                </a:solidFill>
                <a:latin typeface="Bebas" pitchFamily="2" charset="0"/>
                <a:ea typeface="Lato" panose="020F0502020204030203" pitchFamily="34" charset="0"/>
                <a:cs typeface="Lato" panose="020F0502020204030203" pitchFamily="34" charset="0"/>
              </a:rPr>
              <a:t>System</a:t>
            </a:r>
            <a:r>
              <a:rPr lang="es-ES" sz="5000" b="1" spc="-75" dirty="0">
                <a:solidFill>
                  <a:srgbClr val="00B0F0"/>
                </a:solidFill>
                <a:latin typeface="Bebas" pitchFamily="2" charset="0"/>
                <a:ea typeface="Lato" panose="020F0502020204030203" pitchFamily="34" charset="0"/>
                <a:cs typeface="Lato" panose="020F0502020204030203" pitchFamily="34" charset="0"/>
              </a:rPr>
              <a:t> Plus</a:t>
            </a:r>
          </a:p>
          <a:p>
            <a:pPr>
              <a:lnSpc>
                <a:spcPct val="90000"/>
              </a:lnSpc>
            </a:pPr>
            <a:r>
              <a:rPr lang="es-ES" sz="5000" b="1" spc="-75" dirty="0">
                <a:latin typeface="Bebas" pitchFamily="2" charset="0"/>
                <a:ea typeface="Lato" panose="020F0502020204030203" pitchFamily="34" charset="0"/>
                <a:cs typeface="Lato" panose="020F0502020204030203" pitchFamily="34" charset="0"/>
              </a:rPr>
              <a:t>10 días</a:t>
            </a:r>
            <a:endParaRPr lang="id-ID" sz="5000" b="1" spc="-75" dirty="0">
              <a:latin typeface="Bebas" pitchFamily="2" charset="0"/>
              <a:ea typeface="Lato" panose="020F0502020204030203" pitchFamily="34" charset="0"/>
              <a:cs typeface="Lato" panose="020F0502020204030203" pitchFamily="34" charset="0"/>
            </a:endParaRPr>
          </a:p>
        </p:txBody>
      </p:sp>
      <p:sp>
        <p:nvSpPr>
          <p:cNvPr id="10" name="TextBox 9"/>
          <p:cNvSpPr txBox="1"/>
          <p:nvPr/>
        </p:nvSpPr>
        <p:spPr>
          <a:xfrm>
            <a:off x="5622497" y="446649"/>
            <a:ext cx="1571264" cy="323165"/>
          </a:xfrm>
          <a:prstGeom prst="rect">
            <a:avLst/>
          </a:prstGeom>
          <a:noFill/>
        </p:spPr>
        <p:txBody>
          <a:bodyPr wrap="none" rtlCol="0">
            <a:spAutoFit/>
          </a:bodyPr>
          <a:lstStyle/>
          <a:p>
            <a:r>
              <a:rPr lang="es-ES" sz="1500" dirty="0">
                <a:solidFill>
                  <a:srgbClr val="069FEC"/>
                </a:solidFill>
                <a:latin typeface="Lato" panose="020F0502020204030203" pitchFamily="34" charset="0"/>
                <a:ea typeface="Lato" panose="020F0502020204030203" pitchFamily="34" charset="0"/>
                <a:cs typeface="Lato" panose="020F0502020204030203" pitchFamily="34" charset="0"/>
              </a:rPr>
              <a:t>¿Para qué Sirve?</a:t>
            </a:r>
            <a:endParaRPr lang="id-ID" sz="1500" dirty="0">
              <a:solidFill>
                <a:srgbClr val="069FEC"/>
              </a:solidFill>
              <a:latin typeface="Lato" panose="020F0502020204030203" pitchFamily="34" charset="0"/>
              <a:ea typeface="Lato" panose="020F0502020204030203" pitchFamily="34" charset="0"/>
              <a:cs typeface="Lato" panose="020F0502020204030203" pitchFamily="34" charset="0"/>
            </a:endParaRPr>
          </a:p>
        </p:txBody>
      </p:sp>
      <p:cxnSp>
        <p:nvCxnSpPr>
          <p:cNvPr id="12" name="Straight Connector 11"/>
          <p:cNvCxnSpPr/>
          <p:nvPr/>
        </p:nvCxnSpPr>
        <p:spPr>
          <a:xfrm>
            <a:off x="5662845" y="864270"/>
            <a:ext cx="36004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19336" y="608233"/>
            <a:ext cx="483326" cy="474379"/>
            <a:chOff x="3366607" y="943479"/>
            <a:chExt cx="891884" cy="891884"/>
          </a:xfrm>
          <a:solidFill>
            <a:schemeClr val="bg1"/>
          </a:solidFill>
        </p:grpSpPr>
        <p:sp>
          <p:nvSpPr>
            <p:cNvPr id="17" name="Rectangle 16"/>
            <p:cNvSpPr/>
            <p:nvPr/>
          </p:nvSpPr>
          <p:spPr>
            <a:xfrm>
              <a:off x="3366607"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5400000">
              <a:off x="3366606" y="1315802"/>
              <a:ext cx="891884" cy="1472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7" name="object 7">
            <a:extLst>
              <a:ext uri="{FF2B5EF4-FFF2-40B4-BE49-F238E27FC236}">
                <a16:creationId xmlns:a16="http://schemas.microsoft.com/office/drawing/2014/main" id="{FDB87EC6-5525-46F0-A011-259462A9B870}"/>
              </a:ext>
            </a:extLst>
          </p:cNvPr>
          <p:cNvPicPr/>
          <p:nvPr/>
        </p:nvPicPr>
        <p:blipFill rotWithShape="1">
          <a:blip r:embed="rId2">
            <a:extLst>
              <a:ext uri="{28A0092B-C50C-407E-A947-70E740481C1C}">
                <a14:useLocalDpi xmlns:a14="http://schemas.microsoft.com/office/drawing/2010/main" val="0"/>
              </a:ext>
            </a:extLst>
          </a:blip>
          <a:srcRect l="6120" t="3992" r="5605" b="4820"/>
          <a:stretch/>
        </p:blipFill>
        <p:spPr>
          <a:xfrm>
            <a:off x="1472609" y="777978"/>
            <a:ext cx="3903819" cy="4032669"/>
          </a:xfrm>
          <a:prstGeom prst="rect">
            <a:avLst/>
          </a:prstGeom>
        </p:spPr>
      </p:pic>
      <p:sp>
        <p:nvSpPr>
          <p:cNvPr id="15" name="Rectangle 10">
            <a:extLst>
              <a:ext uri="{FF2B5EF4-FFF2-40B4-BE49-F238E27FC236}">
                <a16:creationId xmlns:a16="http://schemas.microsoft.com/office/drawing/2014/main" id="{687F9285-F6D1-5111-B697-99FA2B736700}"/>
              </a:ext>
            </a:extLst>
          </p:cNvPr>
          <p:cNvSpPr/>
          <p:nvPr/>
        </p:nvSpPr>
        <p:spPr>
          <a:xfrm>
            <a:off x="8524326" y="1082612"/>
            <a:ext cx="3667674" cy="3276341"/>
          </a:xfrm>
          <a:prstGeom prst="rect">
            <a:avLst/>
          </a:prstGeom>
        </p:spPr>
        <p:txBody>
          <a:bodyPr wrap="square">
            <a:noAutofit/>
          </a:bodyPr>
          <a:lstStyle/>
          <a:p>
            <a:pPr>
              <a:lnSpc>
                <a:spcPct val="150000"/>
              </a:lnSpc>
            </a:pPr>
            <a:r>
              <a:rPr lang="es-ES"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RECOMENDACIÓN</a:t>
            </a: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 </a:t>
            </a:r>
          </a:p>
          <a:p>
            <a:pPr>
              <a:lnSpc>
                <a:spcPct val="150000"/>
              </a:lnSpc>
            </a:pPr>
            <a:r>
              <a:rPr lang="es-E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sym typeface="Source Sans Pro" charset="0"/>
              </a:rPr>
              <a:t>programa de limpieza de diez días que respalda el funcionamiento digestivo y la regularidad intestinal saludables</a:t>
            </a:r>
          </a:p>
        </p:txBody>
      </p:sp>
      <p:sp>
        <p:nvSpPr>
          <p:cNvPr id="2" name="Rectangle 9">
            <a:extLst>
              <a:ext uri="{FF2B5EF4-FFF2-40B4-BE49-F238E27FC236}">
                <a16:creationId xmlns:a16="http://schemas.microsoft.com/office/drawing/2014/main" id="{95B63206-3ED5-431E-538D-EF6CCCF701F0}"/>
              </a:ext>
            </a:extLst>
          </p:cNvPr>
          <p:cNvSpPr/>
          <p:nvPr/>
        </p:nvSpPr>
        <p:spPr>
          <a:xfrm>
            <a:off x="1472609" y="4986135"/>
            <a:ext cx="10651356" cy="1798386"/>
          </a:xfrm>
          <a:prstGeom prst="rect">
            <a:avLst/>
          </a:prstGeom>
          <a:solidFill>
            <a:srgbClr val="00B0F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Cáscara de </a:t>
            </a:r>
            <a:r>
              <a:rPr lang="es-ES" sz="2000" dirty="0" err="1">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psyllium</a:t>
            </a:r>
            <a:r>
              <a:rPr lang="es-ES" sz="2000" dirty="0">
                <a:solidFill>
                  <a:schemeClr val="bg1"/>
                </a:solidFill>
                <a:latin typeface="Lato" panose="020F0502020204030203" pitchFamily="34" charset="0"/>
                <a:ea typeface="Lato" panose="020F0502020204030203" pitchFamily="34" charset="0"/>
                <a:cs typeface="Lato" panose="020F0502020204030203" pitchFamily="34" charset="0"/>
                <a:sym typeface="Source Sans Pro" charset="0"/>
              </a:rPr>
              <a:t>, polvo de fruto de clavo de olor, polvo de corteza de cáscara sagrada, polvo de rizoma de jengibre, polvo de fruto de pimienta negra, polvo de raíz de genciana amarilla, polvo de corteza de olmo rojo, raíz de regaliz, hoja de salvia, corteza de arraclán, lúpulo y flor de manzanilla de Castilla</a:t>
            </a:r>
          </a:p>
        </p:txBody>
      </p:sp>
      <p:sp>
        <p:nvSpPr>
          <p:cNvPr id="3" name="CuadroTexto 2">
            <a:extLst>
              <a:ext uri="{FF2B5EF4-FFF2-40B4-BE49-F238E27FC236}">
                <a16:creationId xmlns:a16="http://schemas.microsoft.com/office/drawing/2014/main" id="{6C6A22A4-470F-6538-94BE-F9670EA95395}"/>
              </a:ext>
            </a:extLst>
          </p:cNvPr>
          <p:cNvSpPr txBox="1"/>
          <p:nvPr/>
        </p:nvSpPr>
        <p:spPr>
          <a:xfrm>
            <a:off x="1529277" y="244671"/>
            <a:ext cx="6096000" cy="369332"/>
          </a:xfrm>
          <a:prstGeom prst="rect">
            <a:avLst/>
          </a:prstGeom>
          <a:noFill/>
        </p:spPr>
        <p:txBody>
          <a:bodyPr wrap="square">
            <a:spAutoFit/>
          </a:bodyPr>
          <a:lstStyle/>
          <a:p>
            <a:r>
              <a:rPr lang="es-ES" b="1" i="0" dirty="0">
                <a:solidFill>
                  <a:srgbClr val="333333"/>
                </a:solidFill>
                <a:effectLst/>
                <a:latin typeface="Roboto" panose="02000000000000000000" pitchFamily="2" charset="0"/>
              </a:rPr>
              <a:t>$ 186.200</a:t>
            </a:r>
            <a:endParaRPr lang="es-ES" dirty="0"/>
          </a:p>
        </p:txBody>
      </p:sp>
    </p:spTree>
    <p:extLst>
      <p:ext uri="{BB962C8B-B14F-4D97-AF65-F5344CB8AC3E}">
        <p14:creationId xmlns:p14="http://schemas.microsoft.com/office/powerpoint/2010/main" val="258412690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2352</Words>
  <Application>Microsoft Office PowerPoint</Application>
  <PresentationFormat>Panorámica</PresentationFormat>
  <Paragraphs>446</Paragraphs>
  <Slides>42</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Arial</vt:lpstr>
      <vt:lpstr>Bebas</vt:lpstr>
      <vt:lpstr>Calibri</vt:lpstr>
      <vt:lpstr>Calibri Light</vt:lpstr>
      <vt:lpstr>Lato</vt:lpstr>
      <vt:lpstr>Nirmala UI</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 Putra</dc:creator>
  <cp:lastModifiedBy>José Megía Leiva</cp:lastModifiedBy>
  <cp:revision>1129</cp:revision>
  <dcterms:created xsi:type="dcterms:W3CDTF">2017-04-05T12:34:05Z</dcterms:created>
  <dcterms:modified xsi:type="dcterms:W3CDTF">2023-10-28T13:43:24Z</dcterms:modified>
</cp:coreProperties>
</file>